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6"/>
  </p:notesMasterIdLst>
  <p:handoutMasterIdLst>
    <p:handoutMasterId r:id="rId27"/>
  </p:handoutMasterIdLst>
  <p:sldIdLst>
    <p:sldId id="259" r:id="rId2"/>
    <p:sldId id="260" r:id="rId3"/>
    <p:sldId id="262" r:id="rId4"/>
    <p:sldId id="269" r:id="rId5"/>
    <p:sldId id="304" r:id="rId6"/>
    <p:sldId id="296" r:id="rId7"/>
    <p:sldId id="277" r:id="rId8"/>
    <p:sldId id="309" r:id="rId9"/>
    <p:sldId id="299" r:id="rId10"/>
    <p:sldId id="310" r:id="rId11"/>
    <p:sldId id="305" r:id="rId12"/>
    <p:sldId id="311" r:id="rId13"/>
    <p:sldId id="306" r:id="rId14"/>
    <p:sldId id="312" r:id="rId15"/>
    <p:sldId id="307" r:id="rId16"/>
    <p:sldId id="313" r:id="rId17"/>
    <p:sldId id="297" r:id="rId18"/>
    <p:sldId id="314" r:id="rId19"/>
    <p:sldId id="315" r:id="rId20"/>
    <p:sldId id="316" r:id="rId21"/>
    <p:sldId id="308" r:id="rId22"/>
    <p:sldId id="298" r:id="rId23"/>
    <p:sldId id="303" r:id="rId24"/>
    <p:sldId id="295" r:id="rId25"/>
  </p:sldIdLst>
  <p:sldSz cx="12192000" cy="6858000"/>
  <p:notesSz cx="6858000" cy="9144000"/>
  <p:embeddedFontLst>
    <p:embeddedFont>
      <p:font typeface="微软雅黑" panose="020B0503020204020204" pitchFamily="34" charset="-122"/>
      <p:regular r:id="rId28"/>
      <p:bold r:id="rId29"/>
    </p:embeddedFont>
  </p:embeddedFontLst>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B3838"/>
    <a:srgbClr val="FFFFFF"/>
    <a:srgbClr val="0B2780"/>
    <a:srgbClr val="091D66"/>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30" d="100"/>
          <a:sy n="130" d="100"/>
        </p:scale>
        <p:origin x="110"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cs typeface="微软雅黑" panose="020B0503020204020204" charset="-122"/>
              </a:rPr>
              <a:t>2025/6/2</a:t>
            </a:fld>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cs typeface="微软雅黑" panose="020B0503020204020204" charset="-122"/>
              </a:rPr>
              <a:t>‹#›</a:t>
            </a:fld>
            <a:endParaRPr lang="zh-CN" altLang="en-US">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cs typeface="微软雅黑" panose="020B0503020204020204" charset="-122"/>
              </a:defRPr>
            </a:lvl1pPr>
          </a:lstStyle>
          <a:p>
            <a:fld id="{D2A48B96-639E-45A3-A0BA-2464DFDB1FAA}" type="datetimeFigureOut">
              <a:rPr lang="zh-CN" altLang="en-US" smtClean="0"/>
              <a:t>2025/6/2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cs typeface="微软雅黑" panose="020B0503020204020204"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2025/6/2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2025/6/2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2025/6/2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D997B5FA-0921-464F-AAE1-844C04324D75}" type="datetimeFigureOut">
              <a:rPr lang="zh-CN" altLang="en-US" smtClean="0"/>
              <a:t>2025/6/2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微软雅黑" panose="020B0503020204020204"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charset="-122"/>
          <a:ea typeface="微软雅黑" panose="020B0503020204020204" charset="-122"/>
          <a:cs typeface="微软雅黑" panose="020B0503020204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微软雅黑" panose="020B0503020204020204"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微软雅黑" panose="020B0503020204020204"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微软雅黑" panose="020B0503020204020204"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image" Target="../media/image30.png"/><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image" Target="../media/image3.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slideLayout" Target="../slideLayouts/slideLayout7.xml"/><Relationship Id="rId5" Type="http://schemas.openxmlformats.org/officeDocument/2006/relationships/tags" Target="../tags/tag107.xml"/><Relationship Id="rId10" Type="http://schemas.openxmlformats.org/officeDocument/2006/relationships/tags" Target="../tags/tag11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tags" Target="../tags/tag125.xml"/><Relationship Id="rId18" Type="http://schemas.openxmlformats.org/officeDocument/2006/relationships/image" Target="../media/image34.png"/><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image" Target="../media/image33.png"/><Relationship Id="rId2" Type="http://schemas.openxmlformats.org/officeDocument/2006/relationships/tags" Target="../tags/tag114.xml"/><Relationship Id="rId16" Type="http://schemas.openxmlformats.org/officeDocument/2006/relationships/image" Target="../media/image32.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5" Type="http://schemas.openxmlformats.org/officeDocument/2006/relationships/tags" Target="../tags/tag117.xml"/><Relationship Id="rId15" Type="http://schemas.openxmlformats.org/officeDocument/2006/relationships/image" Target="../media/image3.png"/><Relationship Id="rId10" Type="http://schemas.openxmlformats.org/officeDocument/2006/relationships/tags" Target="../tags/tag122.xml"/><Relationship Id="rId19" Type="http://schemas.openxmlformats.org/officeDocument/2006/relationships/image" Target="../media/image35.png"/><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image" Target="../media/image36.png"/><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image" Target="../media/image3.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slideLayout" Target="../slideLayouts/slideLayout7.xml"/><Relationship Id="rId5" Type="http://schemas.openxmlformats.org/officeDocument/2006/relationships/tags" Target="../tags/tag130.xml"/><Relationship Id="rId10" Type="http://schemas.openxmlformats.org/officeDocument/2006/relationships/tags" Target="../tags/tag135.xml"/><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slideLayout" Target="../slideLayouts/slideLayout7.xml"/><Relationship Id="rId18" Type="http://schemas.openxmlformats.org/officeDocument/2006/relationships/image" Target="../media/image41.png"/><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tags" Target="../tags/tag147.xml"/><Relationship Id="rId17" Type="http://schemas.openxmlformats.org/officeDocument/2006/relationships/image" Target="../media/image40.png"/><Relationship Id="rId2" Type="http://schemas.openxmlformats.org/officeDocument/2006/relationships/tags" Target="../tags/tag137.xml"/><Relationship Id="rId16" Type="http://schemas.openxmlformats.org/officeDocument/2006/relationships/image" Target="../media/image39.png"/><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tags" Target="../tags/tag146.xml"/><Relationship Id="rId5" Type="http://schemas.openxmlformats.org/officeDocument/2006/relationships/tags" Target="../tags/tag140.xml"/><Relationship Id="rId15" Type="http://schemas.openxmlformats.org/officeDocument/2006/relationships/image" Target="../media/image38.png"/><Relationship Id="rId10" Type="http://schemas.openxmlformats.org/officeDocument/2006/relationships/tags" Target="../tags/tag145.xml"/><Relationship Id="rId19" Type="http://schemas.openxmlformats.org/officeDocument/2006/relationships/image" Target="../media/image42.png"/><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tags" Target="../tags/tag155.xml"/><Relationship Id="rId13" Type="http://schemas.openxmlformats.org/officeDocument/2006/relationships/image" Target="../media/image43.png"/><Relationship Id="rId3" Type="http://schemas.openxmlformats.org/officeDocument/2006/relationships/tags" Target="../tags/tag150.xml"/><Relationship Id="rId7" Type="http://schemas.openxmlformats.org/officeDocument/2006/relationships/tags" Target="../tags/tag154.xml"/><Relationship Id="rId12" Type="http://schemas.openxmlformats.org/officeDocument/2006/relationships/image" Target="../media/image3.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slideLayout" Target="../slideLayouts/slideLayout7.xml"/><Relationship Id="rId5" Type="http://schemas.openxmlformats.org/officeDocument/2006/relationships/tags" Target="../tags/tag152.xml"/><Relationship Id="rId10" Type="http://schemas.openxmlformats.org/officeDocument/2006/relationships/tags" Target="../tags/tag157.xml"/><Relationship Id="rId4" Type="http://schemas.openxmlformats.org/officeDocument/2006/relationships/tags" Target="../tags/tag151.xml"/><Relationship Id="rId9" Type="http://schemas.openxmlformats.org/officeDocument/2006/relationships/tags" Target="../tags/tag156.xml"/><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slideLayout" Target="../slideLayouts/slideLayout7.xml"/><Relationship Id="rId18" Type="http://schemas.openxmlformats.org/officeDocument/2006/relationships/image" Target="../media/image48.png"/><Relationship Id="rId3" Type="http://schemas.openxmlformats.org/officeDocument/2006/relationships/tags" Target="../tags/tag160.xml"/><Relationship Id="rId7" Type="http://schemas.openxmlformats.org/officeDocument/2006/relationships/tags" Target="../tags/tag164.xml"/><Relationship Id="rId12" Type="http://schemas.openxmlformats.org/officeDocument/2006/relationships/tags" Target="../tags/tag169.xml"/><Relationship Id="rId17" Type="http://schemas.openxmlformats.org/officeDocument/2006/relationships/image" Target="../media/image47.png"/><Relationship Id="rId2" Type="http://schemas.openxmlformats.org/officeDocument/2006/relationships/tags" Target="../tags/tag159.xml"/><Relationship Id="rId16" Type="http://schemas.openxmlformats.org/officeDocument/2006/relationships/image" Target="../media/image46.png"/><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tags" Target="../tags/tag168.xml"/><Relationship Id="rId5" Type="http://schemas.openxmlformats.org/officeDocument/2006/relationships/tags" Target="../tags/tag162.xml"/><Relationship Id="rId15" Type="http://schemas.openxmlformats.org/officeDocument/2006/relationships/image" Target="../media/image45.png"/><Relationship Id="rId10" Type="http://schemas.openxmlformats.org/officeDocument/2006/relationships/tags" Target="../tags/tag167.xml"/><Relationship Id="rId4" Type="http://schemas.openxmlformats.org/officeDocument/2006/relationships/tags" Target="../tags/tag161.xml"/><Relationship Id="rId9" Type="http://schemas.openxmlformats.org/officeDocument/2006/relationships/tags" Target="../tags/tag166.xml"/><Relationship Id="rId1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72.xml"/><Relationship Id="rId7" Type="http://schemas.openxmlformats.org/officeDocument/2006/relationships/image" Target="../media/image50.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3.png"/><Relationship Id="rId10" Type="http://schemas.openxmlformats.org/officeDocument/2006/relationships/image" Target="../media/image53.png"/><Relationship Id="rId4" Type="http://schemas.openxmlformats.org/officeDocument/2006/relationships/slideLayout" Target="../slideLayouts/slideLayout7.xml"/><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tags" Target="../tags/tag175.xml"/><Relationship Id="rId7" Type="http://schemas.openxmlformats.org/officeDocument/2006/relationships/image" Target="../media/image55.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slideLayout" Target="../slideLayouts/slideLayout7.xml"/><Relationship Id="rId5" Type="http://schemas.openxmlformats.org/officeDocument/2006/relationships/tags" Target="../tags/tag177.xml"/><Relationship Id="rId4" Type="http://schemas.openxmlformats.org/officeDocument/2006/relationships/tags" Target="../tags/tag176.xml"/><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image" Target="../media/image8.png"/><Relationship Id="rId3" Type="http://schemas.openxmlformats.org/officeDocument/2006/relationships/tags" Target="../tags/tag4.xml"/><Relationship Id="rId21" Type="http://schemas.openxmlformats.org/officeDocument/2006/relationships/notesSlide" Target="../notesSlides/notesSlide1.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image" Target="../media/image7.svg"/><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slideLayout" Target="../slideLayouts/slideLayout7.xml"/><Relationship Id="rId29" Type="http://schemas.openxmlformats.org/officeDocument/2006/relationships/image" Target="../media/image11.sv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6.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5.svg"/><Relationship Id="rId28" Type="http://schemas.openxmlformats.org/officeDocument/2006/relationships/image" Target="../media/image10.png"/><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image" Target="../media/image4.png"/><Relationship Id="rId27" Type="http://schemas.openxmlformats.org/officeDocument/2006/relationships/image" Target="../media/image9.svg"/><Relationship Id="rId30"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9.xml"/><Relationship Id="rId1" Type="http://schemas.openxmlformats.org/officeDocument/2006/relationships/tags" Target="../tags/tag178.xml"/><Relationship Id="rId5" Type="http://schemas.openxmlformats.org/officeDocument/2006/relationships/image" Target="../media/image3.png"/><Relationship Id="rId4" Type="http://schemas.openxmlformats.org/officeDocument/2006/relationships/image" Target="../media/image58.jpeg"/></Relationships>
</file>

<file path=ppt/slides/_rels/slide2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tags" Target="../tags/tag182.xml"/><Relationship Id="rId7" Type="http://schemas.openxmlformats.org/officeDocument/2006/relationships/image" Target="../media/image55.png"/><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slideLayout" Target="../slideLayouts/slideLayout7.xml"/><Relationship Id="rId5" Type="http://schemas.openxmlformats.org/officeDocument/2006/relationships/tags" Target="../tags/tag184.xml"/><Relationship Id="rId4" Type="http://schemas.openxmlformats.org/officeDocument/2006/relationships/tags" Target="../tags/tag183.xml"/><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6.xml"/><Relationship Id="rId1" Type="http://schemas.openxmlformats.org/officeDocument/2006/relationships/tags" Target="../tags/tag185.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tags" Target="../tags/tag23.xml"/><Relationship Id="rId7" Type="http://schemas.openxmlformats.org/officeDocument/2006/relationships/image" Target="../media/image12.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7.xml"/><Relationship Id="rId5" Type="http://schemas.openxmlformats.org/officeDocument/2006/relationships/tags" Target="../tags/tag25.xml"/><Relationship Id="rId4" Type="http://schemas.openxmlformats.org/officeDocument/2006/relationships/tags" Target="../tags/tag24.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18" Type="http://schemas.openxmlformats.org/officeDocument/2006/relationships/tags" Target="../tags/tag43.xml"/><Relationship Id="rId26" Type="http://schemas.openxmlformats.org/officeDocument/2006/relationships/image" Target="../media/image17.png"/><Relationship Id="rId3" Type="http://schemas.openxmlformats.org/officeDocument/2006/relationships/tags" Target="../tags/tag28.xml"/><Relationship Id="rId21" Type="http://schemas.openxmlformats.org/officeDocument/2006/relationships/tags" Target="../tags/tag46.xml"/><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tags" Target="../tags/tag42.xml"/><Relationship Id="rId25" Type="http://schemas.openxmlformats.org/officeDocument/2006/relationships/image" Target="../media/image16.svg"/><Relationship Id="rId2" Type="http://schemas.openxmlformats.org/officeDocument/2006/relationships/tags" Target="../tags/tag27.xml"/><Relationship Id="rId16" Type="http://schemas.openxmlformats.org/officeDocument/2006/relationships/tags" Target="../tags/tag41.xml"/><Relationship Id="rId20" Type="http://schemas.openxmlformats.org/officeDocument/2006/relationships/tags" Target="../tags/tag45.xml"/><Relationship Id="rId29" Type="http://schemas.openxmlformats.org/officeDocument/2006/relationships/image" Target="../media/image20.sv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24" Type="http://schemas.openxmlformats.org/officeDocument/2006/relationships/image" Target="../media/image15.png"/><Relationship Id="rId5" Type="http://schemas.openxmlformats.org/officeDocument/2006/relationships/tags" Target="../tags/tag30.xml"/><Relationship Id="rId15" Type="http://schemas.openxmlformats.org/officeDocument/2006/relationships/tags" Target="../tags/tag40.xml"/><Relationship Id="rId23" Type="http://schemas.openxmlformats.org/officeDocument/2006/relationships/image" Target="../media/image14.png"/><Relationship Id="rId28" Type="http://schemas.openxmlformats.org/officeDocument/2006/relationships/image" Target="../media/image19.png"/><Relationship Id="rId10" Type="http://schemas.openxmlformats.org/officeDocument/2006/relationships/tags" Target="../tags/tag35.xml"/><Relationship Id="rId19" Type="http://schemas.openxmlformats.org/officeDocument/2006/relationships/tags" Target="../tags/tag44.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 Id="rId22" Type="http://schemas.openxmlformats.org/officeDocument/2006/relationships/slideLayout" Target="../slideLayouts/slideLayout7.xml"/><Relationship Id="rId27" Type="http://schemas.openxmlformats.org/officeDocument/2006/relationships/image" Target="../media/image18.svg"/><Relationship Id="rId30"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image" Target="../media/image21.wmf"/><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oleObject" Target="../embeddings/oleObject1.bin"/><Relationship Id="rId2" Type="http://schemas.openxmlformats.org/officeDocument/2006/relationships/tags" Target="../tags/tag47.xml"/><Relationship Id="rId16" Type="http://schemas.openxmlformats.org/officeDocument/2006/relationships/image" Target="../media/image3.png"/><Relationship Id="rId1" Type="http://schemas.openxmlformats.org/officeDocument/2006/relationships/vmlDrawing" Target="../drawings/vmlDrawing1.v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slideLayout" Target="../slideLayouts/slideLayout7.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tags" Target="../tags/tag62.xml"/><Relationship Id="rId7" Type="http://schemas.openxmlformats.org/officeDocument/2006/relationships/image" Target="../media/image12.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Layout" Target="../slideLayouts/slideLayout7.xml"/><Relationship Id="rId5" Type="http://schemas.openxmlformats.org/officeDocument/2006/relationships/tags" Target="../tags/tag64.xml"/><Relationship Id="rId4" Type="http://schemas.openxmlformats.org/officeDocument/2006/relationships/tags" Target="../tags/tag63.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18" Type="http://schemas.openxmlformats.org/officeDocument/2006/relationships/image" Target="../media/image21.wmf"/><Relationship Id="rId3" Type="http://schemas.openxmlformats.org/officeDocument/2006/relationships/tags" Target="../tags/tag66.xml"/><Relationship Id="rId21" Type="http://schemas.openxmlformats.org/officeDocument/2006/relationships/image" Target="../media/image24.png"/><Relationship Id="rId7" Type="http://schemas.openxmlformats.org/officeDocument/2006/relationships/tags" Target="../tags/tag70.xml"/><Relationship Id="rId12" Type="http://schemas.openxmlformats.org/officeDocument/2006/relationships/tags" Target="../tags/tag75.xml"/><Relationship Id="rId17" Type="http://schemas.openxmlformats.org/officeDocument/2006/relationships/oleObject" Target="../embeddings/oleObject2.bin"/><Relationship Id="rId2" Type="http://schemas.openxmlformats.org/officeDocument/2006/relationships/tags" Target="../tags/tag65.xml"/><Relationship Id="rId16" Type="http://schemas.openxmlformats.org/officeDocument/2006/relationships/image" Target="../media/image3.png"/><Relationship Id="rId20"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tags" Target="../tags/tag69.xml"/><Relationship Id="rId11" Type="http://schemas.openxmlformats.org/officeDocument/2006/relationships/tags" Target="../tags/tag74.xml"/><Relationship Id="rId5" Type="http://schemas.openxmlformats.org/officeDocument/2006/relationships/tags" Target="../tags/tag68.xml"/><Relationship Id="rId15" Type="http://schemas.openxmlformats.org/officeDocument/2006/relationships/slideLayout" Target="../slideLayouts/slideLayout7.xml"/><Relationship Id="rId10" Type="http://schemas.openxmlformats.org/officeDocument/2006/relationships/tags" Target="../tags/tag73.xml"/><Relationship Id="rId19" Type="http://schemas.openxmlformats.org/officeDocument/2006/relationships/image" Target="../media/image22.png"/><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tags" Target="../tags/tag77.xml"/></Relationships>
</file>

<file path=ppt/slides/_rels/slide8.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slideLayout" Target="../slideLayouts/slideLayout7.xml"/><Relationship Id="rId18" Type="http://schemas.openxmlformats.org/officeDocument/2006/relationships/image" Target="../media/image26.png"/><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image" Target="../media/image25.png"/><Relationship Id="rId2" Type="http://schemas.openxmlformats.org/officeDocument/2006/relationships/tags" Target="../tags/tag78.xml"/><Relationship Id="rId16" Type="http://schemas.openxmlformats.org/officeDocument/2006/relationships/image" Target="../media/image21.wmf"/><Relationship Id="rId1" Type="http://schemas.openxmlformats.org/officeDocument/2006/relationships/vmlDrawing" Target="../drawings/vmlDrawing3.vml"/><Relationship Id="rId6" Type="http://schemas.openxmlformats.org/officeDocument/2006/relationships/tags" Target="../tags/tag82.xml"/><Relationship Id="rId11" Type="http://schemas.openxmlformats.org/officeDocument/2006/relationships/tags" Target="../tags/tag87.xml"/><Relationship Id="rId5" Type="http://schemas.openxmlformats.org/officeDocument/2006/relationships/tags" Target="../tags/tag81.xml"/><Relationship Id="rId15" Type="http://schemas.openxmlformats.org/officeDocument/2006/relationships/oleObject" Target="../embeddings/oleObject2.bin"/><Relationship Id="rId10" Type="http://schemas.openxmlformats.org/officeDocument/2006/relationships/tags" Target="../tags/tag86.xml"/><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tags" Target="../tags/tag101.xml"/><Relationship Id="rId18" Type="http://schemas.openxmlformats.org/officeDocument/2006/relationships/image" Target="../media/image28.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tags" Target="../tags/tag100.xml"/><Relationship Id="rId17" Type="http://schemas.openxmlformats.org/officeDocument/2006/relationships/image" Target="../media/image27.png"/><Relationship Id="rId2" Type="http://schemas.openxmlformats.org/officeDocument/2006/relationships/tags" Target="../tags/tag90.xml"/><Relationship Id="rId16" Type="http://schemas.openxmlformats.org/officeDocument/2006/relationships/image" Target="../media/image3.png"/><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tags" Target="../tags/tag99.xml"/><Relationship Id="rId5" Type="http://schemas.openxmlformats.org/officeDocument/2006/relationships/tags" Target="../tags/tag93.xml"/><Relationship Id="rId15" Type="http://schemas.openxmlformats.org/officeDocument/2006/relationships/slideLayout" Target="../slideLayouts/slideLayout7.xml"/><Relationship Id="rId10" Type="http://schemas.openxmlformats.org/officeDocument/2006/relationships/tags" Target="../tags/tag98.xml"/><Relationship Id="rId19" Type="http://schemas.openxmlformats.org/officeDocument/2006/relationships/image" Target="../media/image29.png"/><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tags" Target="../tags/tag1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图文框 14"/>
          <p:cNvSpPr/>
          <p:nvPr/>
        </p:nvSpPr>
        <p:spPr>
          <a:xfrm>
            <a:off x="0" y="0"/>
            <a:ext cx="12191365" cy="6858000"/>
          </a:xfrm>
          <a:prstGeom prst="frame">
            <a:avLst>
              <a:gd name="adj1" fmla="val 3500"/>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微软雅黑" panose="020B0503020204020204" charset="-122"/>
            </a:endParaRPr>
          </a:p>
        </p:txBody>
      </p:sp>
      <p:sp>
        <p:nvSpPr>
          <p:cNvPr id="6" name="圆角矩形 5"/>
          <p:cNvSpPr/>
          <p:nvPr/>
        </p:nvSpPr>
        <p:spPr>
          <a:xfrm>
            <a:off x="1086168" y="963295"/>
            <a:ext cx="10019665" cy="4931410"/>
          </a:xfrm>
          <a:prstGeom prst="roundRect">
            <a:avLst>
              <a:gd name="adj" fmla="val 0"/>
            </a:avLst>
          </a:prstGeom>
          <a:solidFill>
            <a:schemeClr val="bg1">
              <a:lumMod val="95000"/>
            </a:schemeClr>
          </a:solidFill>
          <a:ln>
            <a:noFill/>
          </a:ln>
          <a:effectLst>
            <a:outerShdw blurRad="330200" dist="2540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 name="文本框 1"/>
          <p:cNvSpPr txBox="1"/>
          <p:nvPr/>
        </p:nvSpPr>
        <p:spPr>
          <a:xfrm>
            <a:off x="2154555" y="1915160"/>
            <a:ext cx="7826375" cy="922020"/>
          </a:xfrm>
          <a:prstGeom prst="rect">
            <a:avLst/>
          </a:prstGeom>
          <a:noFill/>
        </p:spPr>
        <p:txBody>
          <a:bodyPr wrap="square" rtlCol="0">
            <a:spAutoFit/>
          </a:bodyPr>
          <a:lstStyle/>
          <a:p>
            <a:pPr algn="dist"/>
            <a:r>
              <a:rPr lang="zh-CN" altLang="en-US" sz="54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蚁群优化算法调研</a:t>
            </a:r>
          </a:p>
        </p:txBody>
      </p:sp>
      <p:grpSp>
        <p:nvGrpSpPr>
          <p:cNvPr id="17" name="组合 16"/>
          <p:cNvGrpSpPr/>
          <p:nvPr/>
        </p:nvGrpSpPr>
        <p:grpSpPr>
          <a:xfrm>
            <a:off x="1224915" y="2052955"/>
            <a:ext cx="832485" cy="954405"/>
            <a:chOff x="4316" y="2680"/>
            <a:chExt cx="1560" cy="1788"/>
          </a:xfrm>
        </p:grpSpPr>
        <p:sp>
          <p:nvSpPr>
            <p:cNvPr id="9" name="任意多边形 8"/>
            <p:cNvSpPr/>
            <p:nvPr/>
          </p:nvSpPr>
          <p:spPr>
            <a:xfrm>
              <a:off x="4684" y="2680"/>
              <a:ext cx="1087" cy="605"/>
            </a:xfrm>
            <a:custGeom>
              <a:avLst/>
              <a:gdLst>
                <a:gd name="connisteX0" fmla="*/ 0 w 579120"/>
                <a:gd name="connsiteY0" fmla="*/ 264160 h 472440"/>
                <a:gd name="connisteX1" fmla="*/ 309880 w 579120"/>
                <a:gd name="connsiteY1" fmla="*/ 0 h 472440"/>
                <a:gd name="connisteX2" fmla="*/ 579120 w 579120"/>
                <a:gd name="connsiteY2" fmla="*/ 472440 h 472440"/>
                <a:gd name="connisteX3" fmla="*/ 0 w 579120"/>
                <a:gd name="connsiteY3" fmla="*/ 264160 h 472440"/>
              </a:gdLst>
              <a:ahLst/>
              <a:cxnLst>
                <a:cxn ang="0">
                  <a:pos x="connisteX0" y="connsiteY0"/>
                </a:cxn>
                <a:cxn ang="0">
                  <a:pos x="connisteX1" y="connsiteY1"/>
                </a:cxn>
                <a:cxn ang="0">
                  <a:pos x="connisteX2" y="connsiteY2"/>
                </a:cxn>
                <a:cxn ang="0">
                  <a:pos x="connisteX3" y="connsiteY3"/>
                </a:cxn>
              </a:cxnLst>
              <a:rect l="l" t="t" r="r" b="b"/>
              <a:pathLst>
                <a:path w="579120" h="472440">
                  <a:moveTo>
                    <a:pt x="0" y="264160"/>
                  </a:moveTo>
                  <a:lnTo>
                    <a:pt x="309880" y="0"/>
                  </a:lnTo>
                  <a:lnTo>
                    <a:pt x="579120" y="472440"/>
                  </a:lnTo>
                  <a:lnTo>
                    <a:pt x="0" y="26416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1" name="任意多边形 10"/>
            <p:cNvSpPr/>
            <p:nvPr/>
          </p:nvSpPr>
          <p:spPr>
            <a:xfrm>
              <a:off x="4316" y="3660"/>
              <a:ext cx="1560" cy="808"/>
            </a:xfrm>
            <a:custGeom>
              <a:avLst/>
              <a:gdLst>
                <a:gd name="connisteX0" fmla="*/ 0 w 807720"/>
                <a:gd name="connsiteY0" fmla="*/ 203200 h 513080"/>
                <a:gd name="connisteX1" fmla="*/ 132080 w 807720"/>
                <a:gd name="connsiteY1" fmla="*/ 513080 h 513080"/>
                <a:gd name="connisteX2" fmla="*/ 807720 w 807720"/>
                <a:gd name="connsiteY2" fmla="*/ 0 h 513080"/>
                <a:gd name="connisteX3" fmla="*/ 0 w 807720"/>
                <a:gd name="connsiteY3" fmla="*/ 203200 h 513080"/>
              </a:gdLst>
              <a:ahLst/>
              <a:cxnLst>
                <a:cxn ang="0">
                  <a:pos x="connisteX0" y="connsiteY0"/>
                </a:cxn>
                <a:cxn ang="0">
                  <a:pos x="connisteX1" y="connsiteY1"/>
                </a:cxn>
                <a:cxn ang="0">
                  <a:pos x="connisteX2" y="connsiteY2"/>
                </a:cxn>
                <a:cxn ang="0">
                  <a:pos x="connisteX3" y="connsiteY3"/>
                </a:cxn>
              </a:cxnLst>
              <a:rect l="l" t="t" r="r" b="b"/>
              <a:pathLst>
                <a:path w="807720" h="513080">
                  <a:moveTo>
                    <a:pt x="0" y="203200"/>
                  </a:moveTo>
                  <a:lnTo>
                    <a:pt x="132080" y="513080"/>
                  </a:lnTo>
                  <a:lnTo>
                    <a:pt x="807720" y="0"/>
                  </a:lnTo>
                  <a:lnTo>
                    <a:pt x="0" y="20320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grpSp>
      <p:grpSp>
        <p:nvGrpSpPr>
          <p:cNvPr id="16" name="组合 15"/>
          <p:cNvGrpSpPr/>
          <p:nvPr/>
        </p:nvGrpSpPr>
        <p:grpSpPr>
          <a:xfrm>
            <a:off x="10078085" y="2052955"/>
            <a:ext cx="912495" cy="954405"/>
            <a:chOff x="13430" y="2875"/>
            <a:chExt cx="1720" cy="1449"/>
          </a:xfrm>
        </p:grpSpPr>
        <p:sp>
          <p:nvSpPr>
            <p:cNvPr id="13" name="任意多边形 12"/>
            <p:cNvSpPr/>
            <p:nvPr/>
          </p:nvSpPr>
          <p:spPr>
            <a:xfrm flipH="1">
              <a:off x="13547" y="2875"/>
              <a:ext cx="1087" cy="426"/>
            </a:xfrm>
            <a:custGeom>
              <a:avLst/>
              <a:gdLst>
                <a:gd name="connisteX0" fmla="*/ 0 w 579120"/>
                <a:gd name="connsiteY0" fmla="*/ 264160 h 472440"/>
                <a:gd name="connisteX1" fmla="*/ 309880 w 579120"/>
                <a:gd name="connsiteY1" fmla="*/ 0 h 472440"/>
                <a:gd name="connisteX2" fmla="*/ 579120 w 579120"/>
                <a:gd name="connsiteY2" fmla="*/ 472440 h 472440"/>
                <a:gd name="connisteX3" fmla="*/ 0 w 579120"/>
                <a:gd name="connsiteY3" fmla="*/ 264160 h 472440"/>
              </a:gdLst>
              <a:ahLst/>
              <a:cxnLst>
                <a:cxn ang="0">
                  <a:pos x="connisteX0" y="connsiteY0"/>
                </a:cxn>
                <a:cxn ang="0">
                  <a:pos x="connisteX1" y="connsiteY1"/>
                </a:cxn>
                <a:cxn ang="0">
                  <a:pos x="connisteX2" y="connsiteY2"/>
                </a:cxn>
                <a:cxn ang="0">
                  <a:pos x="connisteX3" y="connsiteY3"/>
                </a:cxn>
              </a:cxnLst>
              <a:rect l="l" t="t" r="r" b="b"/>
              <a:pathLst>
                <a:path w="579120" h="472440">
                  <a:moveTo>
                    <a:pt x="0" y="264160"/>
                  </a:moveTo>
                  <a:lnTo>
                    <a:pt x="309880" y="0"/>
                  </a:lnTo>
                  <a:lnTo>
                    <a:pt x="579120" y="472440"/>
                  </a:lnTo>
                  <a:lnTo>
                    <a:pt x="0" y="26416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4" name="任意多边形 13"/>
            <p:cNvSpPr/>
            <p:nvPr/>
          </p:nvSpPr>
          <p:spPr>
            <a:xfrm flipH="1">
              <a:off x="13430" y="3658"/>
              <a:ext cx="1721" cy="666"/>
            </a:xfrm>
            <a:custGeom>
              <a:avLst/>
              <a:gdLst>
                <a:gd name="connisteX0" fmla="*/ 0 w 807720"/>
                <a:gd name="connsiteY0" fmla="*/ 203200 h 513080"/>
                <a:gd name="connisteX1" fmla="*/ 132080 w 807720"/>
                <a:gd name="connsiteY1" fmla="*/ 513080 h 513080"/>
                <a:gd name="connisteX2" fmla="*/ 807720 w 807720"/>
                <a:gd name="connsiteY2" fmla="*/ 0 h 513080"/>
                <a:gd name="connisteX3" fmla="*/ 0 w 807720"/>
                <a:gd name="connsiteY3" fmla="*/ 203200 h 513080"/>
              </a:gdLst>
              <a:ahLst/>
              <a:cxnLst>
                <a:cxn ang="0">
                  <a:pos x="connisteX0" y="connsiteY0"/>
                </a:cxn>
                <a:cxn ang="0">
                  <a:pos x="connisteX1" y="connsiteY1"/>
                </a:cxn>
                <a:cxn ang="0">
                  <a:pos x="connisteX2" y="connsiteY2"/>
                </a:cxn>
                <a:cxn ang="0">
                  <a:pos x="connisteX3" y="connsiteY3"/>
                </a:cxn>
              </a:cxnLst>
              <a:rect l="l" t="t" r="r" b="b"/>
              <a:pathLst>
                <a:path w="807720" h="513080">
                  <a:moveTo>
                    <a:pt x="0" y="203200"/>
                  </a:moveTo>
                  <a:lnTo>
                    <a:pt x="132080" y="513080"/>
                  </a:lnTo>
                  <a:lnTo>
                    <a:pt x="807720" y="0"/>
                  </a:lnTo>
                  <a:lnTo>
                    <a:pt x="0" y="20320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grpSp>
      <p:sp>
        <p:nvSpPr>
          <p:cNvPr id="24" name="文本框 23"/>
          <p:cNvSpPr txBox="1"/>
          <p:nvPr/>
        </p:nvSpPr>
        <p:spPr>
          <a:xfrm>
            <a:off x="2857015" y="5038090"/>
            <a:ext cx="6477972" cy="306705"/>
          </a:xfrm>
          <a:prstGeom prst="rect">
            <a:avLst/>
          </a:prstGeom>
          <a:noFill/>
        </p:spPr>
        <p:txBody>
          <a:bodyPr wrap="square" rtlCol="0">
            <a:spAutoFit/>
          </a:bodyPr>
          <a:lstStyle/>
          <a:p>
            <a:pPr algn="ctr"/>
            <a:r>
              <a:rPr lang="zh-CN" altLang="en-US"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汇报时间：</a:t>
            </a:r>
            <a:r>
              <a:rPr lang="en-US" altLang="zh-CN"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2025/04/24</a:t>
            </a:r>
          </a:p>
        </p:txBody>
      </p:sp>
      <p:grpSp>
        <p:nvGrpSpPr>
          <p:cNvPr id="34" name="组合 33"/>
          <p:cNvGrpSpPr/>
          <p:nvPr/>
        </p:nvGrpSpPr>
        <p:grpSpPr>
          <a:xfrm>
            <a:off x="3813810" y="3454400"/>
            <a:ext cx="4452620" cy="467995"/>
            <a:chOff x="6094" y="6052"/>
            <a:chExt cx="7012" cy="737"/>
          </a:xfrm>
        </p:grpSpPr>
        <p:sp>
          <p:nvSpPr>
            <p:cNvPr id="29" name="圆角矩形 28"/>
            <p:cNvSpPr/>
            <p:nvPr/>
          </p:nvSpPr>
          <p:spPr>
            <a:xfrm>
              <a:off x="6094" y="6052"/>
              <a:ext cx="7012" cy="737"/>
            </a:xfrm>
            <a:prstGeom prst="roundRect">
              <a:avLst>
                <a:gd name="adj" fmla="val 50000"/>
              </a:avLst>
            </a:prstGeom>
            <a:gradFill>
              <a:gsLst>
                <a:gs pos="0">
                  <a:srgbClr val="0B2780"/>
                </a:gs>
                <a:gs pos="100000">
                  <a:srgbClr val="091D6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0" name="文本框 29"/>
            <p:cNvSpPr txBox="1"/>
            <p:nvPr/>
          </p:nvSpPr>
          <p:spPr>
            <a:xfrm>
              <a:off x="6908" y="6138"/>
              <a:ext cx="5778" cy="580"/>
            </a:xfrm>
            <a:prstGeom prst="rect">
              <a:avLst/>
            </a:prstGeom>
            <a:noFill/>
          </p:spPr>
          <p:txBody>
            <a:bodyPr wrap="square" rtlCol="0">
              <a:spAutoFit/>
            </a:bodyPr>
            <a:lstStyle/>
            <a:p>
              <a:pPr algn="ctr"/>
              <a:r>
                <a:rPr lang="zh-CN" b="1" dirty="0">
                  <a:solidFill>
                    <a:schemeClr val="bg1"/>
                  </a:solidFill>
                  <a:latin typeface="微软雅黑" panose="020B0503020204020204" charset="-122"/>
                  <a:ea typeface="微软雅黑" panose="020B0503020204020204" charset="-122"/>
                  <a:cs typeface="微软雅黑" panose="020B0503020204020204" charset="-122"/>
                </a:rPr>
                <a:t>群体智能</a:t>
              </a:r>
              <a:r>
                <a:rPr lang="en-US" altLang="zh-CN" b="1" dirty="0">
                  <a:solidFill>
                    <a:schemeClr val="bg1"/>
                  </a:solidFill>
                  <a:latin typeface="微软雅黑" panose="020B0503020204020204" charset="-122"/>
                  <a:ea typeface="微软雅黑" panose="020B0503020204020204" charset="-122"/>
                  <a:cs typeface="微软雅黑" panose="020B0503020204020204" charset="-122"/>
                </a:rPr>
                <a:t> </a:t>
              </a:r>
              <a:r>
                <a:rPr lang="zh-CN" altLang="en-US" b="1" dirty="0">
                  <a:solidFill>
                    <a:schemeClr val="bg1"/>
                  </a:solidFill>
                  <a:latin typeface="微软雅黑" panose="020B0503020204020204" charset="-122"/>
                  <a:ea typeface="微软雅黑" panose="020B0503020204020204" charset="-122"/>
                  <a:cs typeface="微软雅黑" panose="020B0503020204020204" charset="-122"/>
                </a:rPr>
                <a:t>期中调研</a:t>
              </a:r>
              <a:r>
                <a:rPr lang="en-US" altLang="zh-CN" b="1" dirty="0">
                  <a:solidFill>
                    <a:schemeClr val="bg1"/>
                  </a:solidFill>
                  <a:latin typeface="微软雅黑" panose="020B0503020204020204" charset="-122"/>
                  <a:ea typeface="微软雅黑" panose="020B0503020204020204" charset="-122"/>
                  <a:cs typeface="微软雅黑" panose="020B0503020204020204" charset="-122"/>
                </a:rPr>
                <a:t> </a:t>
              </a:r>
              <a:r>
                <a:rPr lang="zh-CN" altLang="en-US" b="1" dirty="0">
                  <a:solidFill>
                    <a:schemeClr val="bg1"/>
                  </a:solidFill>
                  <a:latin typeface="微软雅黑" panose="020B0503020204020204" charset="-122"/>
                  <a:ea typeface="微软雅黑" panose="020B0503020204020204" charset="-122"/>
                  <a:cs typeface="微软雅黑" panose="020B0503020204020204" charset="-122"/>
                </a:rPr>
                <a:t>第十四组</a:t>
              </a:r>
            </a:p>
          </p:txBody>
        </p:sp>
        <p:sp>
          <p:nvSpPr>
            <p:cNvPr id="32" name="椭圆 31"/>
            <p:cNvSpPr>
              <a:spLocks noChangeAspect="1"/>
            </p:cNvSpPr>
            <p:nvPr/>
          </p:nvSpPr>
          <p:spPr>
            <a:xfrm>
              <a:off x="6180" y="6137"/>
              <a:ext cx="567" cy="5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33" name="图片 32" descr="templates\docerresourceshop\icons\\343435383230363b343132373739303bcbd1cbf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5" y="6222"/>
              <a:ext cx="397" cy="397"/>
            </a:xfrm>
            <a:prstGeom prst="rect">
              <a:avLst/>
            </a:prstGeom>
          </p:spPr>
        </p:pic>
      </p:grpSp>
      <p:pic>
        <p:nvPicPr>
          <p:cNvPr id="4" name="图片 3"/>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1343595" y="252729"/>
            <a:ext cx="595675" cy="5760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圆角矩形 4"/>
          <p:cNvSpPr/>
          <p:nvPr>
            <p:custDataLst>
              <p:tags r:id="rId1"/>
            </p:custDataLst>
          </p:nvPr>
        </p:nvSpPr>
        <p:spPr>
          <a:xfrm>
            <a:off x="1052830"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2"/>
            </p:custDataLst>
          </p:nvPr>
        </p:nvGrpSpPr>
        <p:grpSpPr>
          <a:xfrm>
            <a:off x="2219325" y="1287145"/>
            <a:ext cx="2601595" cy="576580"/>
            <a:chOff x="4022" y="2609"/>
            <a:chExt cx="4097" cy="908"/>
          </a:xfrm>
        </p:grpSpPr>
        <p:sp>
          <p:nvSpPr>
            <p:cNvPr id="3" name="圆角矩形 2"/>
            <p:cNvSpPr/>
            <p:nvPr>
              <p:custDataLst>
                <p:tags r:id="rId9"/>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2" name="文本框 51"/>
            <p:cNvSpPr txBox="1"/>
            <p:nvPr>
              <p:custDataLst>
                <p:tags r:id="rId10"/>
              </p:custDataLst>
            </p:nvPr>
          </p:nvSpPr>
          <p:spPr>
            <a:xfrm>
              <a:off x="4022" y="2749"/>
              <a:ext cx="4097" cy="628"/>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最优解</a:t>
              </a:r>
              <a:endParaRPr lang="zh-CN" altLang="en-US" sz="2000" b="1" dirty="0">
                <a:solidFill>
                  <a:schemeClr val="bg1"/>
                </a:solidFill>
                <a:latin typeface="微软雅黑" panose="020B0503020204020204" charset="-122"/>
                <a:ea typeface="微软雅黑" panose="020B0503020204020204" charset="-122"/>
              </a:endParaRPr>
            </a:p>
          </p:txBody>
        </p:sp>
      </p:grpSp>
      <p:sp>
        <p:nvSpPr>
          <p:cNvPr id="11" name="圆角矩形 10"/>
          <p:cNvSpPr/>
          <p:nvPr>
            <p:custDataLst>
              <p:tags r:id="rId3"/>
            </p:custDataLst>
          </p:nvPr>
        </p:nvSpPr>
        <p:spPr>
          <a:xfrm>
            <a:off x="6205855"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custDataLst>
              <p:tags r:id="rId4"/>
            </p:custDataLst>
          </p:nvPr>
        </p:nvGrpSpPr>
        <p:grpSpPr>
          <a:xfrm>
            <a:off x="7372985" y="1287145"/>
            <a:ext cx="2600325" cy="576580"/>
            <a:chOff x="4023" y="2609"/>
            <a:chExt cx="4095" cy="908"/>
          </a:xfrm>
        </p:grpSpPr>
        <p:sp>
          <p:nvSpPr>
            <p:cNvPr id="13" name="圆角矩形 12"/>
            <p:cNvSpPr/>
            <p:nvPr>
              <p:custDataLst>
                <p:tags r:id="rId7"/>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8"/>
              </p:custDataLst>
            </p:nvPr>
          </p:nvSpPr>
          <p:spPr>
            <a:xfrm>
              <a:off x="4025" y="2749"/>
              <a:ext cx="4091" cy="628"/>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迭代过程</a:t>
              </a:r>
              <a:endParaRPr lang="zh-CN" altLang="en-US" sz="2000" b="1" dirty="0">
                <a:solidFill>
                  <a:schemeClr val="bg1"/>
                </a:solidFill>
                <a:latin typeface="微软雅黑" panose="020B0503020204020204" charset="-122"/>
                <a:ea typeface="微软雅黑" panose="020B0503020204020204" charset="-122"/>
              </a:endParaRPr>
            </a:p>
          </p:txBody>
        </p:sp>
      </p:grpSp>
      <p:pic>
        <p:nvPicPr>
          <p:cNvPr id="7" name="图片 6"/>
          <p:cNvPicPr>
            <a:picLocks noChangeAspect="1"/>
          </p:cNvPicPr>
          <p:nvPr/>
        </p:nvPicPr>
        <p:blipFill>
          <a:blip r:embed="rId12">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5"/>
            </p:custDataLst>
          </p:nvPr>
        </p:nvSpPr>
        <p:spPr>
          <a:xfrm>
            <a:off x="421640" y="121285"/>
            <a:ext cx="6368415"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单机加权总延迟调度问题（</a:t>
            </a:r>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SMTWTP</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a:t>
            </a:r>
          </a:p>
        </p:txBody>
      </p:sp>
      <p:sp>
        <p:nvSpPr>
          <p:cNvPr id="9" name="文本框 8"/>
          <p:cNvSpPr txBox="1"/>
          <p:nvPr>
            <p:custDataLst>
              <p:tags r:id="rId6"/>
            </p:custDataLst>
          </p:nvPr>
        </p:nvSpPr>
        <p:spPr>
          <a:xfrm>
            <a:off x="421640" y="535305"/>
            <a:ext cx="5709920"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Single-machine Weighted Total Delay Scheduling Problem</a:t>
            </a:r>
          </a:p>
        </p:txBody>
      </p:sp>
      <p:pic>
        <p:nvPicPr>
          <p:cNvPr id="10" name="图片 9">
            <a:extLst>
              <a:ext uri="{FF2B5EF4-FFF2-40B4-BE49-F238E27FC236}">
                <a16:creationId xmlns:a16="http://schemas.microsoft.com/office/drawing/2014/main" id="{4CEF9D08-78BF-43E6-A621-E2011942CA29}"/>
              </a:ext>
            </a:extLst>
          </p:cNvPr>
          <p:cNvPicPr>
            <a:picLocks noChangeAspect="1"/>
          </p:cNvPicPr>
          <p:nvPr/>
        </p:nvPicPr>
        <p:blipFill>
          <a:blip r:embed="rId13"/>
          <a:stretch>
            <a:fillRect/>
          </a:stretch>
        </p:blipFill>
        <p:spPr>
          <a:xfrm>
            <a:off x="1106353" y="2143125"/>
            <a:ext cx="4827538" cy="3067247"/>
          </a:xfrm>
          <a:prstGeom prst="rect">
            <a:avLst/>
          </a:prstGeom>
        </p:spPr>
      </p:pic>
      <p:pic>
        <p:nvPicPr>
          <p:cNvPr id="15" name="图片 14">
            <a:extLst>
              <a:ext uri="{FF2B5EF4-FFF2-40B4-BE49-F238E27FC236}">
                <a16:creationId xmlns:a16="http://schemas.microsoft.com/office/drawing/2014/main" id="{AF3E67E0-348D-4A0D-8615-E07BCE4D081F}"/>
              </a:ext>
            </a:extLst>
          </p:cNvPr>
          <p:cNvPicPr>
            <a:picLocks noChangeAspect="1"/>
          </p:cNvPicPr>
          <p:nvPr/>
        </p:nvPicPr>
        <p:blipFill>
          <a:blip r:embed="rId14"/>
          <a:stretch>
            <a:fillRect/>
          </a:stretch>
        </p:blipFill>
        <p:spPr>
          <a:xfrm>
            <a:off x="6303771" y="2323343"/>
            <a:ext cx="4738752" cy="2670933"/>
          </a:xfrm>
          <a:prstGeom prst="rect">
            <a:avLst/>
          </a:prstGeom>
        </p:spPr>
      </p:pic>
    </p:spTree>
    <p:extLst>
      <p:ext uri="{BB962C8B-B14F-4D97-AF65-F5344CB8AC3E}">
        <p14:creationId xmlns:p14="http://schemas.microsoft.com/office/powerpoint/2010/main" val="3111524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圆角矩形 4"/>
          <p:cNvSpPr/>
          <p:nvPr>
            <p:custDataLst>
              <p:tags r:id="rId1"/>
            </p:custDataLst>
          </p:nvPr>
        </p:nvSpPr>
        <p:spPr>
          <a:xfrm>
            <a:off x="1052830"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2"/>
            </p:custDataLst>
          </p:nvPr>
        </p:nvGrpSpPr>
        <p:grpSpPr>
          <a:xfrm>
            <a:off x="2219325" y="1287145"/>
            <a:ext cx="2601595" cy="576580"/>
            <a:chOff x="4022" y="2609"/>
            <a:chExt cx="4097" cy="908"/>
          </a:xfrm>
        </p:grpSpPr>
        <p:sp>
          <p:nvSpPr>
            <p:cNvPr id="3" name="圆角矩形 2"/>
            <p:cNvSpPr/>
            <p:nvPr>
              <p:custDataLst>
                <p:tags r:id="rId12"/>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2" name="文本框 51"/>
            <p:cNvSpPr txBox="1"/>
            <p:nvPr>
              <p:custDataLst>
                <p:tags r:id="rId13"/>
              </p:custDataLst>
            </p:nvPr>
          </p:nvSpPr>
          <p:spPr>
            <a:xfrm>
              <a:off x="4022" y="2749"/>
              <a:ext cx="4097" cy="628"/>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数学模型</a:t>
              </a:r>
            </a:p>
          </p:txBody>
        </p:sp>
      </p:grpSp>
      <p:sp>
        <p:nvSpPr>
          <p:cNvPr id="11" name="圆角矩形 10"/>
          <p:cNvSpPr/>
          <p:nvPr>
            <p:custDataLst>
              <p:tags r:id="rId3"/>
            </p:custDataLst>
          </p:nvPr>
        </p:nvSpPr>
        <p:spPr>
          <a:xfrm>
            <a:off x="6205855"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custDataLst>
              <p:tags r:id="rId4"/>
            </p:custDataLst>
          </p:nvPr>
        </p:nvGrpSpPr>
        <p:grpSpPr>
          <a:xfrm>
            <a:off x="7372985" y="1287145"/>
            <a:ext cx="2600325" cy="576580"/>
            <a:chOff x="4023" y="2609"/>
            <a:chExt cx="4095" cy="908"/>
          </a:xfrm>
        </p:grpSpPr>
        <p:sp>
          <p:nvSpPr>
            <p:cNvPr id="13" name="圆角矩形 12"/>
            <p:cNvSpPr/>
            <p:nvPr>
              <p:custDataLst>
                <p:tags r:id="rId10"/>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11"/>
              </p:custDataLst>
            </p:nvPr>
          </p:nvSpPr>
          <p:spPr>
            <a:xfrm>
              <a:off x="4025" y="2749"/>
              <a:ext cx="4091" cy="628"/>
            </a:xfrm>
            <a:prstGeom prst="rect">
              <a:avLst/>
            </a:prstGeom>
            <a:noFill/>
          </p:spPr>
          <p:txBody>
            <a:bodyPr wrap="square" rtlCol="0">
              <a:spAutoFit/>
            </a:bodyPr>
            <a:lstStyle/>
            <a:p>
              <a:pPr algn="ctr"/>
              <a:r>
                <a:rPr lang="en-US" altLang="zh-CN" sz="2000" b="1" dirty="0">
                  <a:solidFill>
                    <a:schemeClr val="bg1"/>
                  </a:solidFill>
                  <a:latin typeface="微软雅黑" panose="020B0503020204020204" charset="-122"/>
                  <a:ea typeface="微软雅黑" panose="020B0503020204020204" charset="-122"/>
                </a:rPr>
                <a:t>ACO</a:t>
              </a:r>
              <a:r>
                <a:rPr lang="zh-CN" altLang="en-US" sz="2000" b="1" dirty="0">
                  <a:solidFill>
                    <a:schemeClr val="bg1"/>
                  </a:solidFill>
                  <a:latin typeface="微软雅黑" panose="020B0503020204020204" charset="-122"/>
                  <a:ea typeface="微软雅黑" panose="020B0503020204020204" charset="-122"/>
                </a:rPr>
                <a:t>实现</a:t>
              </a:r>
            </a:p>
          </p:txBody>
        </p:sp>
      </p:grpSp>
      <p:pic>
        <p:nvPicPr>
          <p:cNvPr id="7" name="图片 6"/>
          <p:cNvPicPr>
            <a:picLocks noChangeAspect="1"/>
          </p:cNvPicPr>
          <p:nvPr/>
        </p:nvPicPr>
        <p:blipFill>
          <a:blip r:embed="rId15">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5"/>
            </p:custDataLst>
          </p:nvPr>
        </p:nvSpPr>
        <p:spPr>
          <a:xfrm>
            <a:off x="421640" y="121285"/>
            <a:ext cx="6368415"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广义分配问题（</a:t>
            </a:r>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GAP</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a:t>
            </a:r>
          </a:p>
        </p:txBody>
      </p:sp>
      <p:sp>
        <p:nvSpPr>
          <p:cNvPr id="9" name="文本框 8"/>
          <p:cNvSpPr txBox="1"/>
          <p:nvPr>
            <p:custDataLst>
              <p:tags r:id="rId6"/>
            </p:custDataLst>
          </p:nvPr>
        </p:nvSpPr>
        <p:spPr>
          <a:xfrm>
            <a:off x="421640" y="535305"/>
            <a:ext cx="5709920"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Generalized Assignment Problem</a:t>
            </a:r>
          </a:p>
        </p:txBody>
      </p:sp>
      <p:sp>
        <p:nvSpPr>
          <p:cNvPr id="16" name="文本框 15"/>
          <p:cNvSpPr txBox="1"/>
          <p:nvPr>
            <p:custDataLst>
              <p:tags r:id="rId7"/>
            </p:custDataLst>
          </p:nvPr>
        </p:nvSpPr>
        <p:spPr>
          <a:xfrm>
            <a:off x="1097008" y="1918335"/>
            <a:ext cx="5009027" cy="3998834"/>
          </a:xfrm>
          <a:prstGeom prst="rect">
            <a:avLst/>
          </a:prstGeom>
          <a:noFill/>
        </p:spPr>
        <p:txBody>
          <a:bodyPr wrap="square" rtlCol="0">
            <a:noAutofit/>
          </a:bodyPr>
          <a:lstStyle/>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sym typeface="+mn-ea"/>
              </a:rPr>
              <a:t>目标函数</a:t>
            </a:r>
            <a:r>
              <a:rPr lang="zh-CN" altLang="en-US" b="1" dirty="0">
                <a:solidFill>
                  <a:schemeClr val="bg2">
                    <a:lumMod val="25000"/>
                  </a:schemeClr>
                </a:solidFill>
                <a:latin typeface="微软雅黑" panose="020B0503020204020204" charset="-122"/>
                <a:ea typeface="微软雅黑" panose="020B0503020204020204" charset="-122"/>
              </a:rPr>
              <a:t>：</a:t>
            </a:r>
          </a:p>
          <a:p>
            <a:pPr>
              <a:lnSpc>
                <a:spcPct val="130000"/>
              </a:lnSpc>
              <a:spcBef>
                <a:spcPts val="0"/>
              </a:spcBef>
              <a:spcAft>
                <a:spcPts val="0"/>
              </a:spcAft>
            </a:pPr>
            <a:endParaRPr lang="en-US" altLang="zh-CN"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b="1" dirty="0">
                <a:solidFill>
                  <a:schemeClr val="tx1"/>
                </a:solidFill>
                <a:latin typeface="微软雅黑" panose="020B0503020204020204" charset="-122"/>
                <a:ea typeface="微软雅黑" panose="020B0503020204020204" charset="-122"/>
              </a:rPr>
              <a:t>约束条件：</a:t>
            </a:r>
          </a:p>
          <a:p>
            <a:pPr>
              <a:lnSpc>
                <a:spcPct val="130000"/>
              </a:lnSpc>
              <a:spcBef>
                <a:spcPts val="0"/>
              </a:spcBef>
              <a:spcAft>
                <a:spcPts val="0"/>
              </a:spcAft>
            </a:pPr>
            <a:endParaRPr lang="zh-CN" altLang="en-US" dirty="0">
              <a:solidFill>
                <a:schemeClr val="tx1"/>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dirty="0">
                <a:solidFill>
                  <a:schemeClr val="tx1"/>
                </a:solidFill>
                <a:latin typeface="微软雅黑" panose="020B0503020204020204" charset="-122"/>
                <a:ea typeface="微软雅黑" panose="020B0503020204020204" charset="-122"/>
              </a:rPr>
              <a:t>资源容量限制</a:t>
            </a:r>
          </a:p>
          <a:p>
            <a:pPr>
              <a:lnSpc>
                <a:spcPct val="130000"/>
              </a:lnSpc>
              <a:spcBef>
                <a:spcPts val="0"/>
              </a:spcBef>
              <a:spcAft>
                <a:spcPts val="0"/>
              </a:spcAft>
            </a:pPr>
            <a:endParaRPr lang="zh-CN" altLang="en-US" dirty="0">
              <a:solidFill>
                <a:schemeClr val="tx1"/>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dirty="0">
                <a:solidFill>
                  <a:schemeClr val="tx1"/>
                </a:solidFill>
                <a:latin typeface="微软雅黑" panose="020B0503020204020204" charset="-122"/>
                <a:ea typeface="微软雅黑" panose="020B0503020204020204" charset="-122"/>
              </a:rPr>
              <a:t>任务唯一性</a:t>
            </a:r>
          </a:p>
          <a:p>
            <a:pPr>
              <a:lnSpc>
                <a:spcPct val="130000"/>
              </a:lnSpc>
              <a:spcBef>
                <a:spcPts val="0"/>
              </a:spcBef>
              <a:spcAft>
                <a:spcPts val="0"/>
              </a:spcAft>
            </a:pPr>
            <a:endParaRPr lang="zh-CN" altLang="en-US" dirty="0">
              <a:solidFill>
                <a:schemeClr val="tx1"/>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dirty="0">
                <a:solidFill>
                  <a:schemeClr val="tx1"/>
                </a:solidFill>
                <a:latin typeface="微软雅黑" panose="020B0503020204020204" charset="-122"/>
                <a:ea typeface="微软雅黑" panose="020B0503020204020204" charset="-122"/>
              </a:rPr>
              <a:t>二元变量</a:t>
            </a:r>
          </a:p>
        </p:txBody>
      </p:sp>
      <p:sp>
        <p:nvSpPr>
          <p:cNvPr id="18" name="文本框 17"/>
          <p:cNvSpPr txBox="1"/>
          <p:nvPr>
            <p:custDataLst>
              <p:tags r:id="rId8"/>
            </p:custDataLst>
          </p:nvPr>
        </p:nvSpPr>
        <p:spPr>
          <a:xfrm>
            <a:off x="6324600" y="1918335"/>
            <a:ext cx="4668520" cy="3789680"/>
          </a:xfrm>
          <a:prstGeom prst="rect">
            <a:avLst/>
          </a:prstGeom>
          <a:noFill/>
        </p:spPr>
        <p:txBody>
          <a:bodyPr wrap="square" rtlCol="0">
            <a:noAutofit/>
          </a:bodyPr>
          <a:lstStyle/>
          <a:p>
            <a:pPr>
              <a:lnSpc>
                <a:spcPct val="13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sym typeface="+mn-ea"/>
              </a:rPr>
              <a:t>• </a:t>
            </a:r>
            <a:r>
              <a:rPr lang="zh-CN" altLang="en-US" dirty="0">
                <a:solidFill>
                  <a:schemeClr val="bg2">
                    <a:lumMod val="25000"/>
                  </a:schemeClr>
                </a:solidFill>
                <a:latin typeface="微软雅黑" panose="020B0503020204020204" charset="-122"/>
                <a:ea typeface="微软雅黑" panose="020B0503020204020204" charset="-122"/>
              </a:rPr>
              <a:t>将任务和代理表示为图中的节点，边表示可能的分配关系。</a:t>
            </a:r>
            <a:endParaRPr lang="en-US" altLang="zh-CN"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sym typeface="+mn-ea"/>
              </a:rPr>
              <a:t>• </a:t>
            </a:r>
            <a:r>
              <a:rPr lang="zh-CN" altLang="en-US" dirty="0">
                <a:solidFill>
                  <a:schemeClr val="bg2">
                    <a:lumMod val="25000"/>
                  </a:schemeClr>
                </a:solidFill>
                <a:latin typeface="微软雅黑" panose="020B0503020204020204" charset="-122"/>
                <a:ea typeface="微软雅黑" panose="020B0503020204020204" charset="-122"/>
              </a:rPr>
              <a:t>蚂蚁的路径对应一个完整的分配方案</a:t>
            </a:r>
            <a:endParaRPr lang="en-US" altLang="zh-CN"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sym typeface="+mn-ea"/>
              </a:rPr>
              <a:t>• </a:t>
            </a:r>
            <a:r>
              <a:rPr lang="zh-CN" altLang="en-US" dirty="0">
                <a:solidFill>
                  <a:schemeClr val="bg2">
                    <a:lumMod val="25000"/>
                  </a:schemeClr>
                </a:solidFill>
                <a:latin typeface="微软雅黑" panose="020B0503020204020204" charset="-122"/>
                <a:ea typeface="微软雅黑" panose="020B0503020204020204" charset="-122"/>
              </a:rPr>
              <a:t>启发式信息设计：优先选择低成本且资源占用少的分配</a:t>
            </a: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sym typeface="+mn-ea"/>
              </a:rPr>
              <a:t> </a:t>
            </a:r>
          </a:p>
          <a:p>
            <a:pPr>
              <a:lnSpc>
                <a:spcPct val="13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sym typeface="+mn-ea"/>
              </a:rPr>
              <a:t>• </a:t>
            </a:r>
            <a:r>
              <a:rPr lang="zh-CN" altLang="en-US" dirty="0">
                <a:solidFill>
                  <a:schemeClr val="bg2">
                    <a:lumMod val="25000"/>
                  </a:schemeClr>
                </a:solidFill>
                <a:latin typeface="微软雅黑" panose="020B0503020204020204" charset="-122"/>
                <a:ea typeface="微软雅黑" panose="020B0503020204020204" charset="-122"/>
              </a:rPr>
              <a:t>可行邻域仅包含满足资源约束的代理</a:t>
            </a:r>
          </a:p>
        </p:txBody>
      </p:sp>
      <p:pic>
        <p:nvPicPr>
          <p:cNvPr id="17" name="图片 16"/>
          <p:cNvPicPr>
            <a:picLocks noChangeAspect="1"/>
          </p:cNvPicPr>
          <p:nvPr>
            <p:custDataLst>
              <p:tags r:id="rId9"/>
            </p:custDataLst>
          </p:nvPr>
        </p:nvPicPr>
        <p:blipFill>
          <a:blip r:embed="rId16"/>
          <a:stretch>
            <a:fillRect/>
          </a:stretch>
        </p:blipFill>
        <p:spPr>
          <a:xfrm>
            <a:off x="2219960" y="2308225"/>
            <a:ext cx="2834640" cy="808355"/>
          </a:xfrm>
          <a:prstGeom prst="rect">
            <a:avLst/>
          </a:prstGeom>
        </p:spPr>
      </p:pic>
      <p:pic>
        <p:nvPicPr>
          <p:cNvPr id="21" name="图片 20"/>
          <p:cNvPicPr>
            <a:picLocks noChangeAspect="1"/>
          </p:cNvPicPr>
          <p:nvPr/>
        </p:nvPicPr>
        <p:blipFill>
          <a:blip r:embed="rId17"/>
          <a:stretch>
            <a:fillRect/>
          </a:stretch>
        </p:blipFill>
        <p:spPr>
          <a:xfrm>
            <a:off x="2654300" y="3561080"/>
            <a:ext cx="3188970" cy="2037715"/>
          </a:xfrm>
          <a:prstGeom prst="rect">
            <a:avLst/>
          </a:prstGeom>
        </p:spPr>
      </p:pic>
      <p:pic>
        <p:nvPicPr>
          <p:cNvPr id="22" name="图片 21"/>
          <p:cNvPicPr>
            <a:picLocks noChangeAspect="1"/>
          </p:cNvPicPr>
          <p:nvPr/>
        </p:nvPicPr>
        <p:blipFill>
          <a:blip r:embed="rId18"/>
          <a:stretch>
            <a:fillRect/>
          </a:stretch>
        </p:blipFill>
        <p:spPr>
          <a:xfrm>
            <a:off x="8051800" y="3636010"/>
            <a:ext cx="2007870" cy="685800"/>
          </a:xfrm>
          <a:prstGeom prst="rect">
            <a:avLst/>
          </a:prstGeom>
        </p:spPr>
      </p:pic>
      <p:pic>
        <p:nvPicPr>
          <p:cNvPr id="23" name="图片 22"/>
          <p:cNvPicPr>
            <a:picLocks noChangeAspect="1"/>
          </p:cNvPicPr>
          <p:nvPr/>
        </p:nvPicPr>
        <p:blipFill>
          <a:blip r:embed="rId19"/>
          <a:stretch>
            <a:fillRect/>
          </a:stretch>
        </p:blipFill>
        <p:spPr>
          <a:xfrm>
            <a:off x="6354445" y="4890770"/>
            <a:ext cx="4392295" cy="6978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圆角矩形 4"/>
          <p:cNvSpPr/>
          <p:nvPr>
            <p:custDataLst>
              <p:tags r:id="rId1"/>
            </p:custDataLst>
          </p:nvPr>
        </p:nvSpPr>
        <p:spPr>
          <a:xfrm>
            <a:off x="1052830" y="1566545"/>
            <a:ext cx="4934585" cy="492804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2"/>
            </p:custDataLst>
          </p:nvPr>
        </p:nvGrpSpPr>
        <p:grpSpPr>
          <a:xfrm>
            <a:off x="2219325" y="1287145"/>
            <a:ext cx="2601595" cy="576580"/>
            <a:chOff x="4022" y="2609"/>
            <a:chExt cx="4097" cy="908"/>
          </a:xfrm>
        </p:grpSpPr>
        <p:sp>
          <p:nvSpPr>
            <p:cNvPr id="3" name="圆角矩形 2"/>
            <p:cNvSpPr/>
            <p:nvPr>
              <p:custDataLst>
                <p:tags r:id="rId9"/>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2" name="文本框 51"/>
            <p:cNvSpPr txBox="1"/>
            <p:nvPr>
              <p:custDataLst>
                <p:tags r:id="rId10"/>
              </p:custDataLst>
            </p:nvPr>
          </p:nvSpPr>
          <p:spPr>
            <a:xfrm>
              <a:off x="4022" y="2749"/>
              <a:ext cx="4097" cy="630"/>
            </a:xfrm>
            <a:prstGeom prst="rect">
              <a:avLst/>
            </a:prstGeom>
            <a:noFill/>
          </p:spPr>
          <p:txBody>
            <a:bodyPr wrap="square" rtlCol="0">
              <a:spAutoFit/>
            </a:bodyPr>
            <a:lstStyle/>
            <a:p>
              <a:pPr algn="ctr"/>
              <a:r>
                <a:rPr lang="en-US" altLang="zh-CN" sz="2000" b="1">
                  <a:solidFill>
                    <a:schemeClr val="bg1"/>
                  </a:solidFill>
                  <a:latin typeface="微软雅黑" panose="020B0503020204020204" charset="-122"/>
                  <a:ea typeface="微软雅黑" panose="020B0503020204020204" charset="-122"/>
                </a:rPr>
                <a:t>ACO</a:t>
              </a:r>
              <a:r>
                <a:rPr lang="zh-CN" altLang="en-US" sz="2000" b="1">
                  <a:solidFill>
                    <a:schemeClr val="bg1"/>
                  </a:solidFill>
                  <a:latin typeface="微软雅黑" panose="020B0503020204020204" charset="-122"/>
                  <a:ea typeface="微软雅黑" panose="020B0503020204020204" charset="-122"/>
                </a:rPr>
                <a:t>解</a:t>
              </a:r>
              <a:endParaRPr lang="en-US" altLang="zh-CN" sz="2000" b="1">
                <a:solidFill>
                  <a:schemeClr val="bg1"/>
                </a:solidFill>
                <a:latin typeface="微软雅黑" panose="020B0503020204020204" charset="-122"/>
                <a:ea typeface="微软雅黑" panose="020B0503020204020204" charset="-122"/>
              </a:endParaRPr>
            </a:p>
          </p:txBody>
        </p:sp>
      </p:grpSp>
      <p:sp>
        <p:nvSpPr>
          <p:cNvPr id="11" name="圆角矩形 10"/>
          <p:cNvSpPr/>
          <p:nvPr>
            <p:custDataLst>
              <p:tags r:id="rId3"/>
            </p:custDataLst>
          </p:nvPr>
        </p:nvSpPr>
        <p:spPr>
          <a:xfrm>
            <a:off x="6205855" y="1566544"/>
            <a:ext cx="4934585" cy="4928039"/>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custDataLst>
              <p:tags r:id="rId4"/>
            </p:custDataLst>
          </p:nvPr>
        </p:nvGrpSpPr>
        <p:grpSpPr>
          <a:xfrm>
            <a:off x="7372985" y="1287145"/>
            <a:ext cx="2600325" cy="796925"/>
            <a:chOff x="4023" y="2609"/>
            <a:chExt cx="4095" cy="1255"/>
          </a:xfrm>
        </p:grpSpPr>
        <p:sp>
          <p:nvSpPr>
            <p:cNvPr id="13" name="圆角矩形 12"/>
            <p:cNvSpPr/>
            <p:nvPr>
              <p:custDataLst>
                <p:tags r:id="rId7"/>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8"/>
              </p:custDataLst>
            </p:nvPr>
          </p:nvSpPr>
          <p:spPr>
            <a:xfrm>
              <a:off x="4025" y="2749"/>
              <a:ext cx="4091" cy="1115"/>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迭代过程</a:t>
              </a:r>
              <a:endParaRPr lang="en-US" altLang="zh-CN" sz="2000" b="1">
                <a:solidFill>
                  <a:schemeClr val="bg1"/>
                </a:solidFill>
                <a:latin typeface="微软雅黑" panose="020B0503020204020204" charset="-122"/>
                <a:ea typeface="微软雅黑" panose="020B0503020204020204" charset="-122"/>
              </a:endParaRPr>
            </a:p>
            <a:p>
              <a:pPr algn="ctr"/>
              <a:endParaRPr lang="zh-CN" altLang="en-US" sz="2000" b="1" dirty="0">
                <a:solidFill>
                  <a:schemeClr val="bg1"/>
                </a:solidFill>
                <a:latin typeface="微软雅黑" panose="020B0503020204020204" charset="-122"/>
                <a:ea typeface="微软雅黑" panose="020B0503020204020204" charset="-122"/>
              </a:endParaRPr>
            </a:p>
          </p:txBody>
        </p:sp>
      </p:grpSp>
      <p:pic>
        <p:nvPicPr>
          <p:cNvPr id="7" name="图片 6"/>
          <p:cNvPicPr>
            <a:picLocks noChangeAspect="1"/>
          </p:cNvPicPr>
          <p:nvPr/>
        </p:nvPicPr>
        <p:blipFill>
          <a:blip r:embed="rId12">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5"/>
            </p:custDataLst>
          </p:nvPr>
        </p:nvSpPr>
        <p:spPr>
          <a:xfrm>
            <a:off x="421640" y="121285"/>
            <a:ext cx="6368415"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广义分配问题（</a:t>
            </a:r>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GAP</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a:t>
            </a:r>
          </a:p>
        </p:txBody>
      </p:sp>
      <p:sp>
        <p:nvSpPr>
          <p:cNvPr id="9" name="文本框 8"/>
          <p:cNvSpPr txBox="1"/>
          <p:nvPr>
            <p:custDataLst>
              <p:tags r:id="rId6"/>
            </p:custDataLst>
          </p:nvPr>
        </p:nvSpPr>
        <p:spPr>
          <a:xfrm>
            <a:off x="421640" y="535305"/>
            <a:ext cx="5709920"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Generalized Assignment Problem</a:t>
            </a:r>
          </a:p>
        </p:txBody>
      </p:sp>
      <p:pic>
        <p:nvPicPr>
          <p:cNvPr id="10" name="图片 9">
            <a:extLst>
              <a:ext uri="{FF2B5EF4-FFF2-40B4-BE49-F238E27FC236}">
                <a16:creationId xmlns:a16="http://schemas.microsoft.com/office/drawing/2014/main" id="{95BE7EFA-BD9A-47A9-A3C6-7713495BBCD2}"/>
              </a:ext>
            </a:extLst>
          </p:cNvPr>
          <p:cNvPicPr>
            <a:picLocks noChangeAspect="1"/>
          </p:cNvPicPr>
          <p:nvPr/>
        </p:nvPicPr>
        <p:blipFill>
          <a:blip r:embed="rId13"/>
          <a:stretch>
            <a:fillRect/>
          </a:stretch>
        </p:blipFill>
        <p:spPr>
          <a:xfrm>
            <a:off x="1634599" y="2054225"/>
            <a:ext cx="3771045" cy="4141470"/>
          </a:xfrm>
          <a:prstGeom prst="rect">
            <a:avLst/>
          </a:prstGeom>
        </p:spPr>
      </p:pic>
      <p:pic>
        <p:nvPicPr>
          <p:cNvPr id="15" name="图片 14">
            <a:extLst>
              <a:ext uri="{FF2B5EF4-FFF2-40B4-BE49-F238E27FC236}">
                <a16:creationId xmlns:a16="http://schemas.microsoft.com/office/drawing/2014/main" id="{A027549D-20AE-498B-BD5F-176874B7F971}"/>
              </a:ext>
            </a:extLst>
          </p:cNvPr>
          <p:cNvPicPr>
            <a:picLocks noChangeAspect="1"/>
          </p:cNvPicPr>
          <p:nvPr/>
        </p:nvPicPr>
        <p:blipFill>
          <a:blip r:embed="rId14"/>
          <a:stretch>
            <a:fillRect/>
          </a:stretch>
        </p:blipFill>
        <p:spPr>
          <a:xfrm>
            <a:off x="6709301" y="2190383"/>
            <a:ext cx="3848100" cy="3590925"/>
          </a:xfrm>
          <a:prstGeom prst="rect">
            <a:avLst/>
          </a:prstGeom>
        </p:spPr>
      </p:pic>
    </p:spTree>
    <p:extLst>
      <p:ext uri="{BB962C8B-B14F-4D97-AF65-F5344CB8AC3E}">
        <p14:creationId xmlns:p14="http://schemas.microsoft.com/office/powerpoint/2010/main" val="1980056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圆角矩形 4"/>
          <p:cNvSpPr/>
          <p:nvPr>
            <p:custDataLst>
              <p:tags r:id="rId1"/>
            </p:custDataLst>
          </p:nvPr>
        </p:nvSpPr>
        <p:spPr>
          <a:xfrm>
            <a:off x="1052830" y="1566545"/>
            <a:ext cx="4934585" cy="4427855"/>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2"/>
            </p:custDataLst>
          </p:nvPr>
        </p:nvGrpSpPr>
        <p:grpSpPr>
          <a:xfrm>
            <a:off x="2219325" y="1287145"/>
            <a:ext cx="2601595" cy="576580"/>
            <a:chOff x="4022" y="2609"/>
            <a:chExt cx="4097" cy="908"/>
          </a:xfrm>
        </p:grpSpPr>
        <p:sp>
          <p:nvSpPr>
            <p:cNvPr id="3" name="圆角矩形 2"/>
            <p:cNvSpPr/>
            <p:nvPr>
              <p:custDataLst>
                <p:tags r:id="rId11"/>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2" name="文本框 51"/>
            <p:cNvSpPr txBox="1"/>
            <p:nvPr>
              <p:custDataLst>
                <p:tags r:id="rId12"/>
              </p:custDataLst>
            </p:nvPr>
          </p:nvSpPr>
          <p:spPr>
            <a:xfrm>
              <a:off x="4022" y="2749"/>
              <a:ext cx="4097" cy="628"/>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问题定义</a:t>
              </a:r>
            </a:p>
          </p:txBody>
        </p:sp>
      </p:grpSp>
      <p:sp>
        <p:nvSpPr>
          <p:cNvPr id="11" name="圆角矩形 10"/>
          <p:cNvSpPr/>
          <p:nvPr>
            <p:custDataLst>
              <p:tags r:id="rId3"/>
            </p:custDataLst>
          </p:nvPr>
        </p:nvSpPr>
        <p:spPr>
          <a:xfrm>
            <a:off x="6205855" y="1566545"/>
            <a:ext cx="4934585" cy="442849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custDataLst>
              <p:tags r:id="rId4"/>
            </p:custDataLst>
          </p:nvPr>
        </p:nvGrpSpPr>
        <p:grpSpPr>
          <a:xfrm>
            <a:off x="7372985" y="1287145"/>
            <a:ext cx="2600325" cy="576580"/>
            <a:chOff x="4023" y="2609"/>
            <a:chExt cx="4095" cy="908"/>
          </a:xfrm>
        </p:grpSpPr>
        <p:sp>
          <p:nvSpPr>
            <p:cNvPr id="13" name="圆角矩形 12"/>
            <p:cNvSpPr/>
            <p:nvPr>
              <p:custDataLst>
                <p:tags r:id="rId9"/>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10"/>
              </p:custDataLst>
            </p:nvPr>
          </p:nvSpPr>
          <p:spPr>
            <a:xfrm>
              <a:off x="4025" y="2749"/>
              <a:ext cx="4091" cy="628"/>
            </a:xfrm>
            <a:prstGeom prst="rect">
              <a:avLst/>
            </a:prstGeom>
            <a:noFill/>
          </p:spPr>
          <p:txBody>
            <a:bodyPr wrap="square" rtlCol="0">
              <a:spAutoFit/>
            </a:bodyPr>
            <a:lstStyle/>
            <a:p>
              <a:pPr algn="ctr"/>
              <a:r>
                <a:rPr lang="en-US" altLang="zh-CN" sz="2000" b="1" dirty="0">
                  <a:solidFill>
                    <a:schemeClr val="bg1"/>
                  </a:solidFill>
                  <a:latin typeface="微软雅黑" panose="020B0503020204020204" charset="-122"/>
                  <a:ea typeface="微软雅黑" panose="020B0503020204020204" charset="-122"/>
                </a:rPr>
                <a:t>ACO</a:t>
              </a:r>
              <a:r>
                <a:rPr lang="zh-CN" altLang="en-US" sz="2000" b="1" dirty="0">
                  <a:solidFill>
                    <a:schemeClr val="bg1"/>
                  </a:solidFill>
                  <a:latin typeface="微软雅黑" panose="020B0503020204020204" charset="-122"/>
                  <a:ea typeface="微软雅黑" panose="020B0503020204020204" charset="-122"/>
                </a:rPr>
                <a:t>实现</a:t>
              </a:r>
            </a:p>
          </p:txBody>
        </p:sp>
      </p:grpSp>
      <p:pic>
        <p:nvPicPr>
          <p:cNvPr id="7" name="图片 6"/>
          <p:cNvPicPr>
            <a:picLocks noChangeAspect="1"/>
          </p:cNvPicPr>
          <p:nvPr/>
        </p:nvPicPr>
        <p:blipFill>
          <a:blip r:embed="rId14">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5"/>
            </p:custDataLst>
          </p:nvPr>
        </p:nvSpPr>
        <p:spPr>
          <a:xfrm>
            <a:off x="421640" y="121285"/>
            <a:ext cx="6368415"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集合覆盖问题（</a:t>
            </a:r>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SCP</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a:t>
            </a:r>
          </a:p>
        </p:txBody>
      </p:sp>
      <p:sp>
        <p:nvSpPr>
          <p:cNvPr id="9" name="文本框 8"/>
          <p:cNvSpPr txBox="1"/>
          <p:nvPr>
            <p:custDataLst>
              <p:tags r:id="rId6"/>
            </p:custDataLst>
          </p:nvPr>
        </p:nvSpPr>
        <p:spPr>
          <a:xfrm>
            <a:off x="421640" y="535305"/>
            <a:ext cx="5709920"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Set Cover Problem</a:t>
            </a:r>
          </a:p>
        </p:txBody>
      </p:sp>
      <p:sp>
        <p:nvSpPr>
          <p:cNvPr id="16" name="文本框 15"/>
          <p:cNvSpPr txBox="1"/>
          <p:nvPr>
            <p:custDataLst>
              <p:tags r:id="rId7"/>
            </p:custDataLst>
          </p:nvPr>
        </p:nvSpPr>
        <p:spPr>
          <a:xfrm>
            <a:off x="1097280" y="1918335"/>
            <a:ext cx="4890770" cy="3998595"/>
          </a:xfrm>
          <a:prstGeom prst="rect">
            <a:avLst/>
          </a:prstGeom>
          <a:noFill/>
        </p:spPr>
        <p:txBody>
          <a:bodyPr wrap="square" rtlCol="0">
            <a:noAutofit/>
          </a:bodyPr>
          <a:lstStyle/>
          <a:p>
            <a:pP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rPr>
              <a:t>给定一个</a:t>
            </a:r>
            <a:r>
              <a:rPr lang="en-US" altLang="zh-CN" dirty="0">
                <a:solidFill>
                  <a:schemeClr val="bg2">
                    <a:lumMod val="25000"/>
                  </a:schemeClr>
                </a:solidFill>
                <a:latin typeface="微软雅黑" panose="020B0503020204020204" charset="-122"/>
                <a:ea typeface="微软雅黑" panose="020B0503020204020204" charset="-122"/>
              </a:rPr>
              <a:t>m</a:t>
            </a:r>
            <a:r>
              <a:rPr lang="en-US" altLang="en-US" dirty="0">
                <a:solidFill>
                  <a:schemeClr val="bg2">
                    <a:lumMod val="25000"/>
                  </a:schemeClr>
                </a:solidFill>
                <a:latin typeface="微软雅黑" panose="020B0503020204020204" charset="-122"/>
                <a:ea typeface="微软雅黑" panose="020B0503020204020204" charset="-122"/>
              </a:rPr>
              <a:t>×</a:t>
            </a:r>
            <a:r>
              <a:rPr lang="en-US" altLang="zh-CN" dirty="0">
                <a:solidFill>
                  <a:schemeClr val="bg2">
                    <a:lumMod val="25000"/>
                  </a:schemeClr>
                </a:solidFill>
                <a:latin typeface="微软雅黑" panose="020B0503020204020204" charset="-122"/>
                <a:ea typeface="微软雅黑" panose="020B0503020204020204" charset="-122"/>
              </a:rPr>
              <a:t>n</a:t>
            </a:r>
            <a:r>
              <a:rPr lang="zh-CN" altLang="en-US" dirty="0">
                <a:solidFill>
                  <a:schemeClr val="bg2">
                    <a:lumMod val="25000"/>
                  </a:schemeClr>
                </a:solidFill>
                <a:latin typeface="微软雅黑" panose="020B0503020204020204" charset="-122"/>
                <a:ea typeface="微软雅黑" panose="020B0503020204020204" charset="-122"/>
              </a:rPr>
              <a:t>的</a:t>
            </a:r>
            <a:r>
              <a:rPr lang="en-US" altLang="zh-CN" dirty="0">
                <a:solidFill>
                  <a:schemeClr val="bg2">
                    <a:lumMod val="25000"/>
                  </a:schemeClr>
                </a:solidFill>
                <a:latin typeface="微软雅黑" panose="020B0503020204020204" charset="-122"/>
                <a:ea typeface="微软雅黑" panose="020B0503020204020204" charset="-122"/>
              </a:rPr>
              <a:t>0-1</a:t>
            </a:r>
            <a:r>
              <a:rPr lang="zh-CN" altLang="en-US" dirty="0">
                <a:solidFill>
                  <a:schemeClr val="bg2">
                    <a:lumMod val="25000"/>
                  </a:schemeClr>
                </a:solidFill>
                <a:latin typeface="微软雅黑" panose="020B0503020204020204" charset="-122"/>
                <a:ea typeface="微软雅黑" panose="020B0503020204020204" charset="-122"/>
              </a:rPr>
              <a:t>矩阵</a:t>
            </a:r>
            <a:r>
              <a:rPr lang="en-US" altLang="zh-CN" dirty="0">
                <a:solidFill>
                  <a:schemeClr val="bg2">
                    <a:lumMod val="25000"/>
                  </a:schemeClr>
                </a:solidFill>
                <a:latin typeface="微软雅黑" panose="020B0503020204020204" charset="-122"/>
                <a:ea typeface="微软雅黑" panose="020B0503020204020204" charset="-122"/>
              </a:rPr>
              <a:t>A=(a</a:t>
            </a:r>
            <a:r>
              <a:rPr lang="en-US" altLang="zh-CN" baseline="-25000" dirty="0">
                <a:solidFill>
                  <a:schemeClr val="bg2">
                    <a:lumMod val="25000"/>
                  </a:schemeClr>
                </a:solidFill>
                <a:latin typeface="微软雅黑" panose="020B0503020204020204" charset="-122"/>
                <a:ea typeface="微软雅黑" panose="020B0503020204020204" charset="-122"/>
              </a:rPr>
              <a:t>ij</a:t>
            </a:r>
            <a:r>
              <a:rPr lang="en-US" altLang="zh-CN" dirty="0">
                <a:solidFill>
                  <a:schemeClr val="bg2">
                    <a:lumMod val="25000"/>
                  </a:schemeClr>
                </a:solidFill>
                <a:latin typeface="微软雅黑" panose="020B0503020204020204" charset="-122"/>
                <a:ea typeface="微软雅黑" panose="020B0503020204020204" charset="-122"/>
              </a:rPr>
              <a:t>)</a:t>
            </a:r>
            <a:r>
              <a:rPr lang="zh-CN" altLang="en-US" dirty="0">
                <a:solidFill>
                  <a:schemeClr val="bg2">
                    <a:lumMod val="25000"/>
                  </a:schemeClr>
                </a:solidFill>
                <a:latin typeface="微软雅黑" panose="020B0503020204020204" charset="-122"/>
                <a:ea typeface="微软雅黑" panose="020B0503020204020204" charset="-122"/>
              </a:rPr>
              <a:t>，每列</a:t>
            </a:r>
            <a:r>
              <a:rPr lang="en-US" altLang="zh-CN" dirty="0">
                <a:solidFill>
                  <a:schemeClr val="bg2">
                    <a:lumMod val="25000"/>
                  </a:schemeClr>
                </a:solidFill>
                <a:latin typeface="微软雅黑" panose="020B0503020204020204" charset="-122"/>
                <a:ea typeface="微软雅黑" panose="020B0503020204020204" charset="-122"/>
              </a:rPr>
              <a:t>j</a:t>
            </a:r>
            <a:r>
              <a:rPr lang="zh-CN" altLang="en-US" dirty="0">
                <a:solidFill>
                  <a:schemeClr val="bg2">
                    <a:lumMod val="25000"/>
                  </a:schemeClr>
                </a:solidFill>
                <a:latin typeface="微软雅黑" panose="020B0503020204020204" charset="-122"/>
                <a:ea typeface="微软雅黑" panose="020B0503020204020204" charset="-122"/>
              </a:rPr>
              <a:t>有成本</a:t>
            </a:r>
            <a:r>
              <a:rPr lang="en-US" altLang="zh-CN" dirty="0">
                <a:solidFill>
                  <a:schemeClr val="bg2">
                    <a:lumMod val="25000"/>
                  </a:schemeClr>
                </a:solidFill>
                <a:latin typeface="微软雅黑" panose="020B0503020204020204" charset="-122"/>
                <a:ea typeface="微软雅黑" panose="020B0503020204020204" charset="-122"/>
              </a:rPr>
              <a:t>bj</a:t>
            </a:r>
            <a:r>
              <a:rPr lang="zh-CN" altLang="en-US" dirty="0">
                <a:solidFill>
                  <a:schemeClr val="bg2">
                    <a:lumMod val="25000"/>
                  </a:schemeClr>
                </a:solidFill>
                <a:latin typeface="微软雅黑" panose="020B0503020204020204" charset="-122"/>
                <a:ea typeface="微软雅黑" panose="020B0503020204020204" charset="-122"/>
              </a:rPr>
              <a:t>。若</a:t>
            </a:r>
            <a:r>
              <a:rPr lang="en-US" altLang="zh-CN" dirty="0">
                <a:solidFill>
                  <a:schemeClr val="bg2">
                    <a:lumMod val="25000"/>
                  </a:schemeClr>
                </a:solidFill>
                <a:latin typeface="微软雅黑" panose="020B0503020204020204" charset="-122"/>
                <a:ea typeface="微软雅黑" panose="020B0503020204020204" charset="-122"/>
              </a:rPr>
              <a:t>a</a:t>
            </a:r>
            <a:r>
              <a:rPr lang="en-US" altLang="zh-CN" baseline="-25000" dirty="0">
                <a:solidFill>
                  <a:schemeClr val="bg2">
                    <a:lumMod val="25000"/>
                  </a:schemeClr>
                </a:solidFill>
                <a:latin typeface="微软雅黑" panose="020B0503020204020204" charset="-122"/>
                <a:ea typeface="微软雅黑" panose="020B0503020204020204" charset="-122"/>
              </a:rPr>
              <a:t>ij</a:t>
            </a:r>
            <a:r>
              <a:rPr lang="en-US" altLang="zh-CN" dirty="0">
                <a:solidFill>
                  <a:schemeClr val="bg2">
                    <a:lumMod val="25000"/>
                  </a:schemeClr>
                </a:solidFill>
                <a:latin typeface="微软雅黑" panose="020B0503020204020204" charset="-122"/>
                <a:ea typeface="微软雅黑" panose="020B0503020204020204" charset="-122"/>
              </a:rPr>
              <a:t>=1</a:t>
            </a:r>
            <a:r>
              <a:rPr lang="zh-CN" altLang="en-US" dirty="0">
                <a:solidFill>
                  <a:schemeClr val="bg2">
                    <a:lumMod val="25000"/>
                  </a:schemeClr>
                </a:solidFill>
                <a:latin typeface="微软雅黑" panose="020B0503020204020204" charset="-122"/>
                <a:ea typeface="微软雅黑" panose="020B0503020204020204" charset="-122"/>
              </a:rPr>
              <a:t>，则列</a:t>
            </a:r>
            <a:r>
              <a:rPr lang="en-US" altLang="zh-CN" dirty="0">
                <a:solidFill>
                  <a:schemeClr val="bg2">
                    <a:lumMod val="25000"/>
                  </a:schemeClr>
                </a:solidFill>
                <a:latin typeface="微软雅黑" panose="020B0503020204020204" charset="-122"/>
                <a:ea typeface="微软雅黑" panose="020B0503020204020204" charset="-122"/>
              </a:rPr>
              <a:t>j</a:t>
            </a:r>
            <a:r>
              <a:rPr lang="zh-CN" altLang="en-US" dirty="0">
                <a:solidFill>
                  <a:schemeClr val="bg2">
                    <a:lumMod val="25000"/>
                  </a:schemeClr>
                </a:solidFill>
                <a:latin typeface="微软雅黑" panose="020B0503020204020204" charset="-122"/>
                <a:ea typeface="微软雅黑" panose="020B0503020204020204" charset="-122"/>
              </a:rPr>
              <a:t>覆盖行</a:t>
            </a:r>
            <a:r>
              <a:rPr lang="en-US" altLang="zh-CN" dirty="0">
                <a:solidFill>
                  <a:schemeClr val="bg2">
                    <a:lumMod val="25000"/>
                  </a:schemeClr>
                </a:solidFill>
                <a:latin typeface="微软雅黑" panose="020B0503020204020204" charset="-122"/>
                <a:ea typeface="微软雅黑" panose="020B0503020204020204" charset="-122"/>
              </a:rPr>
              <a:t>i</a:t>
            </a:r>
            <a:r>
              <a:rPr lang="zh-CN" altLang="en-US" dirty="0">
                <a:solidFill>
                  <a:schemeClr val="bg2">
                    <a:lumMod val="25000"/>
                  </a:schemeClr>
                </a:solidFill>
                <a:latin typeface="微软雅黑" panose="020B0503020204020204" charset="-122"/>
                <a:ea typeface="微软雅黑" panose="020B0503020204020204" charset="-122"/>
              </a:rPr>
              <a:t>。目标是以最小总成本选择列的子集，覆盖所有行。</a:t>
            </a:r>
          </a:p>
          <a:p>
            <a:pPr>
              <a:lnSpc>
                <a:spcPct val="130000"/>
              </a:lnSpc>
              <a:spcBef>
                <a:spcPts val="0"/>
              </a:spcBef>
              <a:spcAft>
                <a:spcPts val="0"/>
              </a:spcAft>
            </a:pPr>
            <a:endParaRPr lang="zh-CN" altLang="en-US"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目标函数：</a:t>
            </a:r>
          </a:p>
          <a:p>
            <a:pPr>
              <a:lnSpc>
                <a:spcPct val="130000"/>
              </a:lnSpc>
              <a:spcBef>
                <a:spcPts val="0"/>
              </a:spcBef>
              <a:spcAft>
                <a:spcPts val="0"/>
              </a:spcAft>
            </a:pPr>
            <a:endParaRPr lang="zh-CN" altLang="en-US" b="1" dirty="0">
              <a:solidFill>
                <a:schemeClr val="tx1"/>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b="1" dirty="0">
                <a:solidFill>
                  <a:schemeClr val="tx1"/>
                </a:solidFill>
                <a:latin typeface="微软雅黑" panose="020B0503020204020204" charset="-122"/>
                <a:ea typeface="微软雅黑" panose="020B0503020204020204" charset="-122"/>
              </a:rPr>
              <a:t>约束条件：</a:t>
            </a:r>
            <a:endParaRPr lang="zh-CN" altLang="en-US" dirty="0">
              <a:solidFill>
                <a:schemeClr val="tx1"/>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dirty="0">
              <a:solidFill>
                <a:schemeClr val="tx1"/>
              </a:solidFill>
              <a:latin typeface="微软雅黑" panose="020B0503020204020204" charset="-122"/>
              <a:ea typeface="微软雅黑" panose="020B0503020204020204" charset="-122"/>
            </a:endParaRPr>
          </a:p>
        </p:txBody>
      </p:sp>
      <p:sp>
        <p:nvSpPr>
          <p:cNvPr id="18" name="文本框 17"/>
          <p:cNvSpPr txBox="1"/>
          <p:nvPr>
            <p:custDataLst>
              <p:tags r:id="rId8"/>
            </p:custDataLst>
          </p:nvPr>
        </p:nvSpPr>
        <p:spPr>
          <a:xfrm>
            <a:off x="6324600" y="1918335"/>
            <a:ext cx="4668520" cy="3998595"/>
          </a:xfrm>
          <a:prstGeom prst="rect">
            <a:avLst/>
          </a:prstGeom>
          <a:noFill/>
        </p:spPr>
        <p:txBody>
          <a:bodyPr wrap="square" rtlCol="0">
            <a:noAutofit/>
          </a:bodyPr>
          <a:lstStyle/>
          <a:p>
            <a:pPr>
              <a:lnSpc>
                <a:spcPct val="130000"/>
              </a:lnSpc>
              <a:spcBef>
                <a:spcPts val="0"/>
              </a:spcBef>
              <a:spcAft>
                <a:spcPts val="0"/>
              </a:spcAft>
            </a:pPr>
            <a:r>
              <a:rPr lang="en-US" altLang="zh-CN" b="1" dirty="0">
                <a:solidFill>
                  <a:schemeClr val="bg2">
                    <a:lumMod val="25000"/>
                  </a:schemeClr>
                </a:solidFill>
                <a:latin typeface="微软雅黑" panose="020B0503020204020204" charset="-122"/>
                <a:ea typeface="微软雅黑" panose="020B0503020204020204" charset="-122"/>
                <a:sym typeface="+mn-ea"/>
              </a:rPr>
              <a:t>• </a:t>
            </a:r>
            <a:r>
              <a:rPr lang="zh-CN" altLang="en-US" b="1" dirty="0">
                <a:solidFill>
                  <a:schemeClr val="bg2">
                    <a:lumMod val="25000"/>
                  </a:schemeClr>
                </a:solidFill>
                <a:latin typeface="微软雅黑" panose="020B0503020204020204" charset="-122"/>
                <a:ea typeface="微软雅黑" panose="020B0503020204020204" charset="-122"/>
              </a:rPr>
              <a:t>解构造过程</a:t>
            </a:r>
          </a:p>
          <a:p>
            <a:pP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rPr>
              <a:t>每只蚂蚁从空解开始，逐步选择未覆盖行的列，直到所有行被覆盖。</a:t>
            </a:r>
          </a:p>
          <a:p>
            <a:pP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rPr>
              <a:t>列选择概率：</a:t>
            </a: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b="1" dirty="0">
              <a:solidFill>
                <a:schemeClr val="bg2">
                  <a:lumMod val="25000"/>
                </a:schemeClr>
              </a:solidFill>
              <a:latin typeface="微软雅黑" panose="020B0503020204020204" charset="-122"/>
              <a:ea typeface="微软雅黑" panose="020B0503020204020204" charset="-122"/>
              <a:sym typeface="+mn-ea"/>
            </a:endParaRPr>
          </a:p>
          <a:p>
            <a:pPr>
              <a:lnSpc>
                <a:spcPct val="130000"/>
              </a:lnSpc>
              <a:spcBef>
                <a:spcPts val="0"/>
              </a:spcBef>
              <a:spcAft>
                <a:spcPts val="0"/>
              </a:spcAft>
            </a:pPr>
            <a:r>
              <a:rPr lang="en-US" altLang="zh-CN" b="1" dirty="0">
                <a:solidFill>
                  <a:schemeClr val="bg2">
                    <a:lumMod val="25000"/>
                  </a:schemeClr>
                </a:solidFill>
                <a:latin typeface="微软雅黑" panose="020B0503020204020204" charset="-122"/>
                <a:ea typeface="微软雅黑" panose="020B0503020204020204" charset="-122"/>
                <a:sym typeface="+mn-ea"/>
              </a:rPr>
              <a:t>• </a:t>
            </a:r>
            <a:r>
              <a:rPr lang="zh-CN" altLang="en-US" b="1" dirty="0">
                <a:solidFill>
                  <a:schemeClr val="bg2">
                    <a:lumMod val="25000"/>
                  </a:schemeClr>
                </a:solidFill>
                <a:latin typeface="微软雅黑" panose="020B0503020204020204" charset="-122"/>
                <a:ea typeface="微软雅黑" panose="020B0503020204020204" charset="-122"/>
              </a:rPr>
              <a:t>启发式信息设计</a:t>
            </a:r>
            <a:endParaRPr lang="zh-CN" altLang="en-US"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sym typeface="+mn-ea"/>
              </a:rPr>
              <a:t>    • </a:t>
            </a:r>
            <a:r>
              <a:rPr lang="zh-CN" altLang="en-US" dirty="0">
                <a:solidFill>
                  <a:schemeClr val="bg2">
                    <a:lumMod val="25000"/>
                  </a:schemeClr>
                </a:solidFill>
                <a:latin typeface="微软雅黑" panose="020B0503020204020204" charset="-122"/>
                <a:ea typeface="微软雅黑" panose="020B0503020204020204" charset="-122"/>
                <a:sym typeface="+mn-ea"/>
              </a:rPr>
              <a:t>静态启发式</a:t>
            </a:r>
            <a:r>
              <a:rPr lang="en-US" altLang="zh-CN" dirty="0">
                <a:solidFill>
                  <a:schemeClr val="bg2">
                    <a:lumMod val="25000"/>
                  </a:schemeClr>
                </a:solidFill>
                <a:latin typeface="微软雅黑" panose="020B0503020204020204" charset="-122"/>
                <a:ea typeface="微软雅黑" panose="020B0503020204020204" charset="-122"/>
                <a:sym typeface="+mn-ea"/>
              </a:rPr>
              <a:t>                </a:t>
            </a:r>
            <a:r>
              <a:rPr lang="zh-CN" altLang="en-US" dirty="0">
                <a:solidFill>
                  <a:schemeClr val="bg2">
                    <a:lumMod val="25000"/>
                  </a:schemeClr>
                </a:solidFill>
                <a:latin typeface="微软雅黑" panose="020B0503020204020204" charset="-122"/>
                <a:ea typeface="微软雅黑" panose="020B0503020204020204" charset="-122"/>
                <a:sym typeface="+mn-ea"/>
              </a:rPr>
              <a:t>（基于列成本）。</a:t>
            </a:r>
          </a:p>
          <a:p>
            <a:pPr>
              <a:lnSpc>
                <a:spcPct val="13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sym typeface="+mn-ea"/>
              </a:rPr>
              <a:t>    • </a:t>
            </a:r>
            <a:r>
              <a:rPr lang="zh-CN" altLang="en-US" dirty="0">
                <a:solidFill>
                  <a:schemeClr val="bg2">
                    <a:lumMod val="25000"/>
                  </a:schemeClr>
                </a:solidFill>
                <a:latin typeface="微软雅黑" panose="020B0503020204020204" charset="-122"/>
                <a:ea typeface="微软雅黑" panose="020B0503020204020204" charset="-122"/>
                <a:sym typeface="+mn-ea"/>
              </a:rPr>
              <a:t>动态启发式</a:t>
            </a:r>
            <a:r>
              <a:rPr lang="en-US" altLang="zh-CN" dirty="0">
                <a:solidFill>
                  <a:schemeClr val="bg2">
                    <a:lumMod val="25000"/>
                  </a:schemeClr>
                </a:solidFill>
                <a:latin typeface="微软雅黑" panose="020B0503020204020204" charset="-122"/>
                <a:ea typeface="微软雅黑" panose="020B0503020204020204" charset="-122"/>
                <a:sym typeface="+mn-ea"/>
              </a:rPr>
              <a:t>                </a:t>
            </a:r>
            <a:r>
              <a:rPr lang="zh-CN" altLang="en-US" dirty="0">
                <a:solidFill>
                  <a:schemeClr val="bg2">
                    <a:lumMod val="25000"/>
                  </a:schemeClr>
                </a:solidFill>
                <a:latin typeface="微软雅黑" panose="020B0503020204020204" charset="-122"/>
                <a:ea typeface="微软雅黑" panose="020B0503020204020204" charset="-122"/>
              </a:rPr>
              <a:t>（</a:t>
            </a:r>
            <a:r>
              <a:rPr lang="en-US" altLang="zh-CN" dirty="0">
                <a:solidFill>
                  <a:schemeClr val="bg2">
                    <a:lumMod val="25000"/>
                  </a:schemeClr>
                </a:solidFill>
                <a:latin typeface="微软雅黑" panose="020B0503020204020204" charset="-122"/>
                <a:ea typeface="微软雅黑" panose="020B0503020204020204" charset="-122"/>
              </a:rPr>
              <a:t>e</a:t>
            </a:r>
            <a:r>
              <a:rPr lang="en-US" altLang="zh-CN" baseline="-25000" dirty="0">
                <a:solidFill>
                  <a:schemeClr val="bg2">
                    <a:lumMod val="25000"/>
                  </a:schemeClr>
                </a:solidFill>
                <a:latin typeface="微软雅黑" panose="020B0503020204020204" charset="-122"/>
                <a:ea typeface="微软雅黑" panose="020B0503020204020204" charset="-122"/>
              </a:rPr>
              <a:t>i</a:t>
            </a:r>
            <a:r>
              <a:rPr lang="zh-CN" altLang="en-US" dirty="0">
                <a:solidFill>
                  <a:schemeClr val="bg2">
                    <a:lumMod val="25000"/>
                  </a:schemeClr>
                </a:solidFill>
                <a:latin typeface="微软雅黑" panose="020B0503020204020204" charset="-122"/>
                <a:ea typeface="微软雅黑" panose="020B0503020204020204" charset="-122"/>
              </a:rPr>
              <a:t>为当前列新增覆盖行数）。</a:t>
            </a:r>
          </a:p>
          <a:p>
            <a:pPr>
              <a:lnSpc>
                <a:spcPct val="130000"/>
              </a:lnSpc>
              <a:spcBef>
                <a:spcPts val="0"/>
              </a:spcBef>
              <a:spcAft>
                <a:spcPts val="0"/>
              </a:spcAft>
            </a:pPr>
            <a:r>
              <a:rPr lang="en-US" altLang="zh-CN" b="1" dirty="0">
                <a:solidFill>
                  <a:schemeClr val="bg2">
                    <a:lumMod val="25000"/>
                  </a:schemeClr>
                </a:solidFill>
                <a:latin typeface="微软雅黑" panose="020B0503020204020204" charset="-122"/>
                <a:ea typeface="微软雅黑" panose="020B0503020204020204" charset="-122"/>
                <a:sym typeface="+mn-ea"/>
              </a:rPr>
              <a:t>• </a:t>
            </a:r>
            <a:r>
              <a:rPr lang="zh-CN" altLang="en-US" b="1" dirty="0">
                <a:solidFill>
                  <a:schemeClr val="bg2">
                    <a:lumMod val="25000"/>
                  </a:schemeClr>
                </a:solidFill>
                <a:latin typeface="微软雅黑" panose="020B0503020204020204" charset="-122"/>
                <a:ea typeface="微软雅黑" panose="020B0503020204020204" charset="-122"/>
                <a:sym typeface="+mn-ea"/>
              </a:rPr>
              <a:t>后处理优化与信息素更新</a:t>
            </a:r>
            <a:endParaRPr lang="zh-CN" altLang="en-US"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endParaRPr>
          </a:p>
        </p:txBody>
      </p:sp>
      <p:pic>
        <p:nvPicPr>
          <p:cNvPr id="10" name="图片 9"/>
          <p:cNvPicPr>
            <a:picLocks noChangeAspect="1"/>
          </p:cNvPicPr>
          <p:nvPr/>
        </p:nvPicPr>
        <p:blipFill>
          <a:blip r:embed="rId15"/>
          <a:stretch>
            <a:fillRect/>
          </a:stretch>
        </p:blipFill>
        <p:spPr>
          <a:xfrm>
            <a:off x="2523490" y="3232785"/>
            <a:ext cx="2555240" cy="809625"/>
          </a:xfrm>
          <a:prstGeom prst="rect">
            <a:avLst/>
          </a:prstGeom>
        </p:spPr>
      </p:pic>
      <p:pic>
        <p:nvPicPr>
          <p:cNvPr id="15" name="图片 14"/>
          <p:cNvPicPr>
            <a:picLocks noChangeAspect="1"/>
          </p:cNvPicPr>
          <p:nvPr/>
        </p:nvPicPr>
        <p:blipFill>
          <a:blip r:embed="rId16"/>
          <a:stretch>
            <a:fillRect/>
          </a:stretch>
        </p:blipFill>
        <p:spPr>
          <a:xfrm>
            <a:off x="2243455" y="4241800"/>
            <a:ext cx="3526155" cy="1382395"/>
          </a:xfrm>
          <a:prstGeom prst="rect">
            <a:avLst/>
          </a:prstGeom>
        </p:spPr>
      </p:pic>
      <p:pic>
        <p:nvPicPr>
          <p:cNvPr id="19" name="图片 18"/>
          <p:cNvPicPr>
            <a:picLocks noChangeAspect="1"/>
          </p:cNvPicPr>
          <p:nvPr/>
        </p:nvPicPr>
        <p:blipFill>
          <a:blip r:embed="rId17"/>
          <a:stretch>
            <a:fillRect/>
          </a:stretch>
        </p:blipFill>
        <p:spPr>
          <a:xfrm>
            <a:off x="6790055" y="3470910"/>
            <a:ext cx="3672840" cy="585470"/>
          </a:xfrm>
          <a:prstGeom prst="rect">
            <a:avLst/>
          </a:prstGeom>
        </p:spPr>
      </p:pic>
      <p:pic>
        <p:nvPicPr>
          <p:cNvPr id="20" name="图片 19"/>
          <p:cNvPicPr>
            <a:picLocks noChangeAspect="1"/>
          </p:cNvPicPr>
          <p:nvPr/>
        </p:nvPicPr>
        <p:blipFill>
          <a:blip r:embed="rId18"/>
          <a:stretch>
            <a:fillRect/>
          </a:stretch>
        </p:blipFill>
        <p:spPr>
          <a:xfrm>
            <a:off x="8047990" y="4468495"/>
            <a:ext cx="1156970" cy="317500"/>
          </a:xfrm>
          <a:prstGeom prst="rect">
            <a:avLst/>
          </a:prstGeom>
        </p:spPr>
      </p:pic>
      <p:pic>
        <p:nvPicPr>
          <p:cNvPr id="25" name="图片 24"/>
          <p:cNvPicPr>
            <a:picLocks noChangeAspect="1"/>
          </p:cNvPicPr>
          <p:nvPr/>
        </p:nvPicPr>
        <p:blipFill>
          <a:blip r:embed="rId19"/>
          <a:stretch>
            <a:fillRect/>
          </a:stretch>
        </p:blipFill>
        <p:spPr>
          <a:xfrm>
            <a:off x="8047990" y="4865370"/>
            <a:ext cx="1157605" cy="2819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圆角矩形 4"/>
          <p:cNvSpPr/>
          <p:nvPr>
            <p:custDataLst>
              <p:tags r:id="rId1"/>
            </p:custDataLst>
          </p:nvPr>
        </p:nvSpPr>
        <p:spPr>
          <a:xfrm>
            <a:off x="1013728" y="1575435"/>
            <a:ext cx="4934585" cy="5059827"/>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2"/>
            </p:custDataLst>
          </p:nvPr>
        </p:nvGrpSpPr>
        <p:grpSpPr>
          <a:xfrm>
            <a:off x="2219325" y="1287145"/>
            <a:ext cx="2601595" cy="576580"/>
            <a:chOff x="4022" y="2609"/>
            <a:chExt cx="4097" cy="908"/>
          </a:xfrm>
        </p:grpSpPr>
        <p:sp>
          <p:nvSpPr>
            <p:cNvPr id="3" name="圆角矩形 2"/>
            <p:cNvSpPr/>
            <p:nvPr>
              <p:custDataLst>
                <p:tags r:id="rId9"/>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2" name="文本框 51"/>
            <p:cNvSpPr txBox="1"/>
            <p:nvPr>
              <p:custDataLst>
                <p:tags r:id="rId10"/>
              </p:custDataLst>
            </p:nvPr>
          </p:nvSpPr>
          <p:spPr>
            <a:xfrm>
              <a:off x="4022" y="2749"/>
              <a:ext cx="4097" cy="628"/>
            </a:xfrm>
            <a:prstGeom prst="rect">
              <a:avLst/>
            </a:prstGeom>
            <a:noFill/>
          </p:spPr>
          <p:txBody>
            <a:bodyPr wrap="square" rtlCol="0">
              <a:spAutoFit/>
            </a:bodyPr>
            <a:lstStyle/>
            <a:p>
              <a:pPr algn="ctr"/>
              <a:r>
                <a:rPr lang="en-US" altLang="zh-CN" sz="2000" b="1">
                  <a:solidFill>
                    <a:schemeClr val="bg1"/>
                  </a:solidFill>
                  <a:latin typeface="微软雅黑" panose="020B0503020204020204" charset="-122"/>
                  <a:ea typeface="微软雅黑" panose="020B0503020204020204" charset="-122"/>
                </a:rPr>
                <a:t>ACO</a:t>
              </a:r>
              <a:r>
                <a:rPr lang="zh-CN" altLang="en-US" sz="2000" b="1">
                  <a:solidFill>
                    <a:schemeClr val="bg1"/>
                  </a:solidFill>
                  <a:latin typeface="微软雅黑" panose="020B0503020204020204" charset="-122"/>
                  <a:ea typeface="微软雅黑" panose="020B0503020204020204" charset="-122"/>
                </a:rPr>
                <a:t>解</a:t>
              </a:r>
              <a:endParaRPr lang="zh-CN" altLang="en-US" sz="2000" b="1" dirty="0">
                <a:solidFill>
                  <a:schemeClr val="bg1"/>
                </a:solidFill>
                <a:latin typeface="微软雅黑" panose="020B0503020204020204" charset="-122"/>
                <a:ea typeface="微软雅黑" panose="020B0503020204020204" charset="-122"/>
              </a:endParaRPr>
            </a:p>
          </p:txBody>
        </p:sp>
      </p:grpSp>
      <p:sp>
        <p:nvSpPr>
          <p:cNvPr id="11" name="圆角矩形 10"/>
          <p:cNvSpPr/>
          <p:nvPr>
            <p:custDataLst>
              <p:tags r:id="rId3"/>
            </p:custDataLst>
          </p:nvPr>
        </p:nvSpPr>
        <p:spPr>
          <a:xfrm>
            <a:off x="6205855" y="1566545"/>
            <a:ext cx="4934585" cy="5059826"/>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custDataLst>
              <p:tags r:id="rId4"/>
            </p:custDataLst>
          </p:nvPr>
        </p:nvGrpSpPr>
        <p:grpSpPr>
          <a:xfrm>
            <a:off x="7372985" y="1287145"/>
            <a:ext cx="2600325" cy="576580"/>
            <a:chOff x="4023" y="2609"/>
            <a:chExt cx="4095" cy="908"/>
          </a:xfrm>
        </p:grpSpPr>
        <p:sp>
          <p:nvSpPr>
            <p:cNvPr id="13" name="圆角矩形 12"/>
            <p:cNvSpPr/>
            <p:nvPr>
              <p:custDataLst>
                <p:tags r:id="rId7"/>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8"/>
              </p:custDataLst>
            </p:nvPr>
          </p:nvSpPr>
          <p:spPr>
            <a:xfrm>
              <a:off x="4025" y="2749"/>
              <a:ext cx="4091" cy="628"/>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迭代过程</a:t>
              </a:r>
              <a:endParaRPr lang="zh-CN" altLang="en-US" sz="2000" b="1" dirty="0">
                <a:solidFill>
                  <a:schemeClr val="bg1"/>
                </a:solidFill>
                <a:latin typeface="微软雅黑" panose="020B0503020204020204" charset="-122"/>
                <a:ea typeface="微软雅黑" panose="020B0503020204020204" charset="-122"/>
              </a:endParaRPr>
            </a:p>
          </p:txBody>
        </p:sp>
      </p:grpSp>
      <p:pic>
        <p:nvPicPr>
          <p:cNvPr id="7" name="图片 6"/>
          <p:cNvPicPr>
            <a:picLocks noChangeAspect="1"/>
          </p:cNvPicPr>
          <p:nvPr/>
        </p:nvPicPr>
        <p:blipFill>
          <a:blip r:embed="rId12">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5"/>
            </p:custDataLst>
          </p:nvPr>
        </p:nvSpPr>
        <p:spPr>
          <a:xfrm>
            <a:off x="421640" y="121285"/>
            <a:ext cx="6368415"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集合覆盖问题（</a:t>
            </a:r>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SCP</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a:t>
            </a:r>
          </a:p>
        </p:txBody>
      </p:sp>
      <p:sp>
        <p:nvSpPr>
          <p:cNvPr id="9" name="文本框 8"/>
          <p:cNvSpPr txBox="1"/>
          <p:nvPr>
            <p:custDataLst>
              <p:tags r:id="rId6"/>
            </p:custDataLst>
          </p:nvPr>
        </p:nvSpPr>
        <p:spPr>
          <a:xfrm>
            <a:off x="421640" y="535305"/>
            <a:ext cx="5709920"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Set Cover Problem</a:t>
            </a:r>
          </a:p>
        </p:txBody>
      </p:sp>
      <p:pic>
        <p:nvPicPr>
          <p:cNvPr id="17" name="图片 16">
            <a:extLst>
              <a:ext uri="{FF2B5EF4-FFF2-40B4-BE49-F238E27FC236}">
                <a16:creationId xmlns:a16="http://schemas.microsoft.com/office/drawing/2014/main" id="{6A5433BF-64CB-4A9C-A0BD-BAA4489350DF}"/>
              </a:ext>
            </a:extLst>
          </p:cNvPr>
          <p:cNvPicPr>
            <a:picLocks noChangeAspect="1"/>
          </p:cNvPicPr>
          <p:nvPr/>
        </p:nvPicPr>
        <p:blipFill>
          <a:blip r:embed="rId13"/>
          <a:stretch>
            <a:fillRect/>
          </a:stretch>
        </p:blipFill>
        <p:spPr>
          <a:xfrm>
            <a:off x="1988617" y="2094767"/>
            <a:ext cx="2984805" cy="4220552"/>
          </a:xfrm>
          <a:prstGeom prst="rect">
            <a:avLst/>
          </a:prstGeom>
        </p:spPr>
      </p:pic>
      <p:pic>
        <p:nvPicPr>
          <p:cNvPr id="21" name="图片 20">
            <a:extLst>
              <a:ext uri="{FF2B5EF4-FFF2-40B4-BE49-F238E27FC236}">
                <a16:creationId xmlns:a16="http://schemas.microsoft.com/office/drawing/2014/main" id="{A1F70451-FFC6-4405-B9C4-F4D0E2E87915}"/>
              </a:ext>
            </a:extLst>
          </p:cNvPr>
          <p:cNvPicPr>
            <a:picLocks noChangeAspect="1"/>
          </p:cNvPicPr>
          <p:nvPr/>
        </p:nvPicPr>
        <p:blipFill>
          <a:blip r:embed="rId14"/>
          <a:stretch>
            <a:fillRect/>
          </a:stretch>
        </p:blipFill>
        <p:spPr>
          <a:xfrm>
            <a:off x="6473616" y="2759710"/>
            <a:ext cx="4539738" cy="2509838"/>
          </a:xfrm>
          <a:prstGeom prst="rect">
            <a:avLst/>
          </a:prstGeom>
        </p:spPr>
      </p:pic>
    </p:spTree>
    <p:extLst>
      <p:ext uri="{BB962C8B-B14F-4D97-AF65-F5344CB8AC3E}">
        <p14:creationId xmlns:p14="http://schemas.microsoft.com/office/powerpoint/2010/main" val="3608464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圆角矩形 4"/>
          <p:cNvSpPr/>
          <p:nvPr>
            <p:custDataLst>
              <p:tags r:id="rId1"/>
            </p:custDataLst>
          </p:nvPr>
        </p:nvSpPr>
        <p:spPr>
          <a:xfrm>
            <a:off x="1052830" y="1566545"/>
            <a:ext cx="4934585" cy="4351655"/>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2"/>
            </p:custDataLst>
          </p:nvPr>
        </p:nvGrpSpPr>
        <p:grpSpPr>
          <a:xfrm>
            <a:off x="2219325" y="1287145"/>
            <a:ext cx="2601595" cy="576580"/>
            <a:chOff x="4022" y="2609"/>
            <a:chExt cx="4097" cy="908"/>
          </a:xfrm>
        </p:grpSpPr>
        <p:sp>
          <p:nvSpPr>
            <p:cNvPr id="3" name="圆角矩形 2"/>
            <p:cNvSpPr/>
            <p:nvPr>
              <p:custDataLst>
                <p:tags r:id="rId11"/>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2" name="文本框 51"/>
            <p:cNvSpPr txBox="1"/>
            <p:nvPr>
              <p:custDataLst>
                <p:tags r:id="rId12"/>
              </p:custDataLst>
            </p:nvPr>
          </p:nvSpPr>
          <p:spPr>
            <a:xfrm>
              <a:off x="4022" y="2749"/>
              <a:ext cx="4097" cy="628"/>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动态路由机制</a:t>
              </a:r>
            </a:p>
          </p:txBody>
        </p:sp>
      </p:grpSp>
      <p:sp>
        <p:nvSpPr>
          <p:cNvPr id="11" name="圆角矩形 10"/>
          <p:cNvSpPr/>
          <p:nvPr>
            <p:custDataLst>
              <p:tags r:id="rId3"/>
            </p:custDataLst>
          </p:nvPr>
        </p:nvSpPr>
        <p:spPr>
          <a:xfrm>
            <a:off x="6205855" y="1566545"/>
            <a:ext cx="4934585" cy="4351655"/>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custDataLst>
              <p:tags r:id="rId4"/>
            </p:custDataLst>
          </p:nvPr>
        </p:nvGrpSpPr>
        <p:grpSpPr>
          <a:xfrm>
            <a:off x="7372985" y="1287145"/>
            <a:ext cx="2600325" cy="576580"/>
            <a:chOff x="4023" y="2609"/>
            <a:chExt cx="4095" cy="908"/>
          </a:xfrm>
        </p:grpSpPr>
        <p:sp>
          <p:nvSpPr>
            <p:cNvPr id="13" name="圆角矩形 12"/>
            <p:cNvSpPr/>
            <p:nvPr>
              <p:custDataLst>
                <p:tags r:id="rId9"/>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10"/>
              </p:custDataLst>
            </p:nvPr>
          </p:nvSpPr>
          <p:spPr>
            <a:xfrm>
              <a:off x="4025" y="2749"/>
              <a:ext cx="4091" cy="628"/>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信息素更新</a:t>
              </a:r>
            </a:p>
          </p:txBody>
        </p:sp>
      </p:grpSp>
      <p:pic>
        <p:nvPicPr>
          <p:cNvPr id="7" name="图片 6"/>
          <p:cNvPicPr>
            <a:picLocks noChangeAspect="1"/>
          </p:cNvPicPr>
          <p:nvPr/>
        </p:nvPicPr>
        <p:blipFill>
          <a:blip r:embed="rId14">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5"/>
            </p:custDataLst>
          </p:nvPr>
        </p:nvSpPr>
        <p:spPr>
          <a:xfrm>
            <a:off x="421640" y="121285"/>
            <a:ext cx="6368415" cy="460375"/>
          </a:xfrm>
          <a:prstGeom prst="rect">
            <a:avLst/>
          </a:prstGeom>
          <a:noFill/>
        </p:spPr>
        <p:txBody>
          <a:bodyPr wrap="square" rtlCol="0">
            <a:spAutoFit/>
          </a:bodyPr>
          <a:lstStyle/>
          <a:p>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AntNet</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网络路由</a:t>
            </a:r>
          </a:p>
        </p:txBody>
      </p:sp>
      <p:sp>
        <p:nvSpPr>
          <p:cNvPr id="9" name="文本框 8"/>
          <p:cNvSpPr txBox="1"/>
          <p:nvPr>
            <p:custDataLst>
              <p:tags r:id="rId6"/>
            </p:custDataLst>
          </p:nvPr>
        </p:nvSpPr>
        <p:spPr>
          <a:xfrm>
            <a:off x="421640" y="535305"/>
            <a:ext cx="5709920"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AntNet for Network Routing</a:t>
            </a:r>
          </a:p>
        </p:txBody>
      </p:sp>
      <p:sp>
        <p:nvSpPr>
          <p:cNvPr id="16" name="文本框 15"/>
          <p:cNvSpPr txBox="1"/>
          <p:nvPr>
            <p:custDataLst>
              <p:tags r:id="rId7"/>
            </p:custDataLst>
          </p:nvPr>
        </p:nvSpPr>
        <p:spPr>
          <a:xfrm>
            <a:off x="1097280" y="1918335"/>
            <a:ext cx="4890770" cy="3998595"/>
          </a:xfrm>
          <a:prstGeom prst="rect">
            <a:avLst/>
          </a:prstGeom>
          <a:noFill/>
        </p:spPr>
        <p:txBody>
          <a:bodyPr wrap="square" rtlCol="0">
            <a:noAutofit/>
          </a:bodyPr>
          <a:lstStyle/>
          <a:p>
            <a:pPr>
              <a:lnSpc>
                <a:spcPct val="130000"/>
              </a:lnSpc>
              <a:spcBef>
                <a:spcPts val="0"/>
              </a:spcBef>
              <a:spcAft>
                <a:spcPts val="0"/>
              </a:spcAft>
            </a:pPr>
            <a:r>
              <a:rPr lang="en-US" altLang="zh-CN" b="1" dirty="0">
                <a:solidFill>
                  <a:schemeClr val="bg2">
                    <a:lumMod val="25000"/>
                  </a:schemeClr>
                </a:solidFill>
                <a:latin typeface="微软雅黑" panose="020B0503020204020204" charset="-122"/>
                <a:ea typeface="微软雅黑" panose="020B0503020204020204" charset="-122"/>
                <a:sym typeface="+mn-ea"/>
              </a:rPr>
              <a:t>• </a:t>
            </a:r>
            <a:r>
              <a:rPr lang="zh-CN" altLang="en-US" b="1" dirty="0">
                <a:solidFill>
                  <a:schemeClr val="bg2">
                    <a:lumMod val="25000"/>
                  </a:schemeClr>
                </a:solidFill>
                <a:latin typeface="微软雅黑" panose="020B0503020204020204" charset="-122"/>
                <a:ea typeface="微软雅黑" panose="020B0503020204020204" charset="-122"/>
                <a:sym typeface="+mn-ea"/>
              </a:rPr>
              <a:t>启发式信息设计</a:t>
            </a:r>
          </a:p>
          <a:p>
            <a:pPr>
              <a:lnSpc>
                <a:spcPct val="13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sym typeface="+mn-ea"/>
              </a:rPr>
              <a:t>    • </a:t>
            </a:r>
            <a:r>
              <a:rPr lang="zh-CN" altLang="en-US" dirty="0">
                <a:solidFill>
                  <a:schemeClr val="tx1"/>
                </a:solidFill>
                <a:latin typeface="微软雅黑" panose="020B0503020204020204" charset="-122"/>
                <a:ea typeface="微软雅黑" panose="020B0503020204020204" charset="-122"/>
              </a:rPr>
              <a:t>基于链路队列长度动态调整</a:t>
            </a:r>
          </a:p>
          <a:p>
            <a:pPr>
              <a:lnSpc>
                <a:spcPct val="130000"/>
              </a:lnSpc>
              <a:spcBef>
                <a:spcPts val="0"/>
              </a:spcBef>
              <a:spcAft>
                <a:spcPts val="0"/>
              </a:spcAft>
            </a:pPr>
            <a:endParaRPr lang="zh-CN" altLang="en-US" dirty="0">
              <a:solidFill>
                <a:schemeClr val="tx1"/>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b="1" dirty="0">
              <a:solidFill>
                <a:schemeClr val="bg2">
                  <a:lumMod val="25000"/>
                </a:schemeClr>
              </a:solidFill>
              <a:latin typeface="微软雅黑" panose="020B0503020204020204" charset="-122"/>
              <a:ea typeface="微软雅黑" panose="020B0503020204020204" charset="-122"/>
              <a:sym typeface="+mn-ea"/>
            </a:endParaRPr>
          </a:p>
          <a:p>
            <a:pPr>
              <a:lnSpc>
                <a:spcPct val="130000"/>
              </a:lnSpc>
              <a:spcBef>
                <a:spcPts val="0"/>
              </a:spcBef>
              <a:spcAft>
                <a:spcPts val="0"/>
              </a:spcAft>
            </a:pPr>
            <a:r>
              <a:rPr lang="en-US" altLang="zh-CN" b="1" dirty="0">
                <a:solidFill>
                  <a:schemeClr val="bg2">
                    <a:lumMod val="25000"/>
                  </a:schemeClr>
                </a:solidFill>
                <a:latin typeface="微软雅黑" panose="020B0503020204020204" charset="-122"/>
                <a:ea typeface="微软雅黑" panose="020B0503020204020204" charset="-122"/>
                <a:sym typeface="+mn-ea"/>
              </a:rPr>
              <a:t>• </a:t>
            </a:r>
            <a:r>
              <a:rPr lang="zh-CN" altLang="en-US" b="1" dirty="0">
                <a:solidFill>
                  <a:schemeClr val="bg2">
                    <a:lumMod val="25000"/>
                  </a:schemeClr>
                </a:solidFill>
                <a:latin typeface="微软雅黑" panose="020B0503020204020204" charset="-122"/>
                <a:ea typeface="微软雅黑" panose="020B0503020204020204" charset="-122"/>
                <a:sym typeface="+mn-ea"/>
              </a:rPr>
              <a:t>路径选择概率</a:t>
            </a:r>
          </a:p>
          <a:p>
            <a:pPr>
              <a:lnSpc>
                <a:spcPct val="130000"/>
              </a:lnSpc>
              <a:spcBef>
                <a:spcPts val="0"/>
              </a:spcBef>
              <a:spcAft>
                <a:spcPts val="0"/>
              </a:spcAft>
            </a:pPr>
            <a:endParaRPr lang="zh-CN" altLang="en-US" b="1" dirty="0">
              <a:solidFill>
                <a:schemeClr val="bg2">
                  <a:lumMod val="25000"/>
                </a:schemeClr>
              </a:solidFill>
              <a:latin typeface="微软雅黑" panose="020B0503020204020204" charset="-122"/>
              <a:ea typeface="微软雅黑" panose="020B0503020204020204" charset="-122"/>
              <a:sym typeface="+mn-ea"/>
            </a:endParaRPr>
          </a:p>
          <a:p>
            <a:pPr>
              <a:lnSpc>
                <a:spcPct val="130000"/>
              </a:lnSpc>
              <a:spcBef>
                <a:spcPts val="0"/>
              </a:spcBef>
              <a:spcAft>
                <a:spcPts val="0"/>
              </a:spcAft>
            </a:pPr>
            <a:endParaRPr lang="zh-CN" altLang="en-US" b="1" dirty="0">
              <a:solidFill>
                <a:schemeClr val="bg2">
                  <a:lumMod val="25000"/>
                </a:schemeClr>
              </a:solidFill>
              <a:latin typeface="微软雅黑" panose="020B0503020204020204" charset="-122"/>
              <a:ea typeface="微软雅黑" panose="020B0503020204020204" charset="-122"/>
              <a:sym typeface="+mn-ea"/>
            </a:endParaRPr>
          </a:p>
          <a:p>
            <a:pPr>
              <a:lnSpc>
                <a:spcPct val="130000"/>
              </a:lnSpc>
              <a:spcBef>
                <a:spcPts val="0"/>
              </a:spcBef>
              <a:spcAft>
                <a:spcPts val="0"/>
              </a:spcAft>
            </a:pPr>
            <a:r>
              <a:rPr lang="en-US" altLang="zh-CN" b="1" dirty="0">
                <a:solidFill>
                  <a:schemeClr val="bg2">
                    <a:lumMod val="25000"/>
                  </a:schemeClr>
                </a:solidFill>
                <a:latin typeface="微软雅黑" panose="020B0503020204020204" charset="-122"/>
                <a:ea typeface="微软雅黑" panose="020B0503020204020204" charset="-122"/>
                <a:sym typeface="+mn-ea"/>
              </a:rPr>
              <a:t>• </a:t>
            </a:r>
            <a:r>
              <a:rPr lang="zh-CN" altLang="en-US" b="1" dirty="0">
                <a:solidFill>
                  <a:schemeClr val="bg2">
                    <a:lumMod val="25000"/>
                  </a:schemeClr>
                </a:solidFill>
                <a:latin typeface="微软雅黑" panose="020B0503020204020204" charset="-122"/>
                <a:ea typeface="微软雅黑" panose="020B0503020204020204" charset="-122"/>
                <a:sym typeface="+mn-ea"/>
              </a:rPr>
              <a:t>路径质量评估</a:t>
            </a:r>
          </a:p>
          <a:p>
            <a:pPr>
              <a:lnSpc>
                <a:spcPct val="13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sym typeface="+mn-ea"/>
              </a:rPr>
              <a:t>    • </a:t>
            </a:r>
            <a:r>
              <a:rPr lang="zh-CN" altLang="en-US" dirty="0">
                <a:solidFill>
                  <a:schemeClr val="tx1"/>
                </a:solidFill>
                <a:latin typeface="微软雅黑" panose="020B0503020204020204" charset="-122"/>
                <a:ea typeface="微软雅黑" panose="020B0503020204020204" charset="-122"/>
              </a:rPr>
              <a:t>基于传输延迟</a:t>
            </a:r>
            <a:r>
              <a:rPr lang="en-US" altLang="zh-CN" dirty="0">
                <a:solidFill>
                  <a:schemeClr val="tx1"/>
                </a:solidFill>
                <a:latin typeface="微软雅黑" panose="020B0503020204020204" charset="-122"/>
                <a:ea typeface="微软雅黑" panose="020B0503020204020204" charset="-122"/>
              </a:rPr>
              <a:t>T</a:t>
            </a:r>
            <a:r>
              <a:rPr lang="en-US" altLang="zh-CN" baseline="-25000" dirty="0">
                <a:solidFill>
                  <a:schemeClr val="tx1"/>
                </a:solidFill>
                <a:latin typeface="微软雅黑" panose="020B0503020204020204" charset="-122"/>
                <a:ea typeface="微软雅黑" panose="020B0503020204020204" charset="-122"/>
              </a:rPr>
              <a:t>sd</a:t>
            </a:r>
            <a:r>
              <a:rPr lang="zh-CN" altLang="en-US" dirty="0">
                <a:solidFill>
                  <a:schemeClr val="tx1"/>
                </a:solidFill>
                <a:latin typeface="微软雅黑" panose="020B0503020204020204" charset="-122"/>
                <a:ea typeface="微软雅黑" panose="020B0503020204020204" charset="-122"/>
              </a:rPr>
              <a:t>动态计算</a:t>
            </a:r>
          </a:p>
          <a:p>
            <a:pPr>
              <a:lnSpc>
                <a:spcPct val="130000"/>
              </a:lnSpc>
              <a:spcBef>
                <a:spcPts val="0"/>
              </a:spcBef>
              <a:spcAft>
                <a:spcPts val="0"/>
              </a:spcAft>
            </a:pPr>
            <a:endParaRPr lang="zh-CN" altLang="en-US" b="1" dirty="0">
              <a:solidFill>
                <a:schemeClr val="bg2">
                  <a:lumMod val="25000"/>
                </a:schemeClr>
              </a:solidFill>
              <a:latin typeface="微软雅黑" panose="020B0503020204020204" charset="-122"/>
              <a:ea typeface="微软雅黑" panose="020B0503020204020204" charset="-122"/>
              <a:sym typeface="+mn-ea"/>
            </a:endParaRPr>
          </a:p>
          <a:p>
            <a:pPr>
              <a:lnSpc>
                <a:spcPct val="130000"/>
              </a:lnSpc>
              <a:spcBef>
                <a:spcPts val="0"/>
              </a:spcBef>
              <a:spcAft>
                <a:spcPts val="0"/>
              </a:spcAft>
            </a:pPr>
            <a:endParaRPr lang="zh-CN" altLang="en-US" dirty="0">
              <a:solidFill>
                <a:schemeClr val="tx1"/>
              </a:solidFill>
              <a:latin typeface="微软雅黑" panose="020B0503020204020204" charset="-122"/>
              <a:ea typeface="微软雅黑" panose="020B0503020204020204" charset="-122"/>
            </a:endParaRPr>
          </a:p>
        </p:txBody>
      </p:sp>
      <p:sp>
        <p:nvSpPr>
          <p:cNvPr id="18" name="文本框 17"/>
          <p:cNvSpPr txBox="1"/>
          <p:nvPr>
            <p:custDataLst>
              <p:tags r:id="rId8"/>
            </p:custDataLst>
          </p:nvPr>
        </p:nvSpPr>
        <p:spPr>
          <a:xfrm>
            <a:off x="6324600" y="1918335"/>
            <a:ext cx="4668520" cy="3999230"/>
          </a:xfrm>
          <a:prstGeom prst="rect">
            <a:avLst/>
          </a:prstGeom>
          <a:noFill/>
        </p:spPr>
        <p:txBody>
          <a:bodyPr wrap="square" rtlCol="0">
            <a:noAutofit/>
          </a:bodyPr>
          <a:lstStyle/>
          <a:p>
            <a:pPr>
              <a:lnSpc>
                <a:spcPct val="130000"/>
              </a:lnSpc>
              <a:spcBef>
                <a:spcPts val="0"/>
              </a:spcBef>
              <a:spcAft>
                <a:spcPts val="0"/>
              </a:spcAft>
            </a:pPr>
            <a:r>
              <a:rPr lang="en-US" altLang="zh-CN" b="1" dirty="0">
                <a:solidFill>
                  <a:schemeClr val="bg2">
                    <a:lumMod val="25000"/>
                  </a:schemeClr>
                </a:solidFill>
                <a:latin typeface="微软雅黑" panose="020B0503020204020204" charset="-122"/>
                <a:ea typeface="微软雅黑" panose="020B0503020204020204" charset="-122"/>
                <a:sym typeface="+mn-ea"/>
              </a:rPr>
              <a:t>• </a:t>
            </a:r>
            <a:r>
              <a:rPr lang="zh-CN" altLang="en-US" b="1" dirty="0">
                <a:solidFill>
                  <a:schemeClr val="bg2">
                    <a:lumMod val="25000"/>
                  </a:schemeClr>
                </a:solidFill>
                <a:latin typeface="微软雅黑" panose="020B0503020204020204" charset="-122"/>
                <a:ea typeface="微软雅黑" panose="020B0503020204020204" charset="-122"/>
              </a:rPr>
              <a:t>正向更新（探索阶段）</a:t>
            </a: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b="1" dirty="0">
              <a:solidFill>
                <a:schemeClr val="bg2">
                  <a:lumMod val="25000"/>
                </a:schemeClr>
              </a:solidFill>
              <a:latin typeface="微软雅黑" panose="020B0503020204020204" charset="-122"/>
              <a:ea typeface="微软雅黑" panose="020B0503020204020204" charset="-122"/>
              <a:sym typeface="+mn-ea"/>
            </a:endParaRPr>
          </a:p>
          <a:p>
            <a:pP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sym typeface="+mn-ea"/>
              </a:rPr>
              <a:t>其中</a:t>
            </a:r>
            <a:r>
              <a:rPr lang="en-US" altLang="zh-CN" dirty="0">
                <a:solidFill>
                  <a:schemeClr val="bg2">
                    <a:lumMod val="25000"/>
                  </a:schemeClr>
                </a:solidFill>
                <a:latin typeface="微软雅黑" panose="020B0503020204020204" charset="-122"/>
                <a:ea typeface="微软雅黑" panose="020B0503020204020204" charset="-122"/>
                <a:sym typeface="+mn-ea"/>
              </a:rPr>
              <a:t>Δτ</a:t>
            </a:r>
            <a:r>
              <a:rPr lang="en-US" altLang="zh-CN" baseline="-25000" dirty="0">
                <a:solidFill>
                  <a:schemeClr val="bg2">
                    <a:lumMod val="25000"/>
                  </a:schemeClr>
                </a:solidFill>
                <a:latin typeface="微软雅黑" panose="020B0503020204020204" charset="-122"/>
                <a:ea typeface="微软雅黑" panose="020B0503020204020204" charset="-122"/>
                <a:sym typeface="+mn-ea"/>
              </a:rPr>
              <a:t>k</a:t>
            </a:r>
            <a:r>
              <a:rPr lang="en-US" altLang="zh-CN" dirty="0">
                <a:solidFill>
                  <a:schemeClr val="bg2">
                    <a:lumMod val="25000"/>
                  </a:schemeClr>
                </a:solidFill>
                <a:latin typeface="微软雅黑" panose="020B0503020204020204" charset="-122"/>
                <a:ea typeface="微软雅黑" panose="020B0503020204020204" charset="-122"/>
                <a:sym typeface="+mn-ea"/>
              </a:rPr>
              <a:t>(t)</a:t>
            </a:r>
            <a:r>
              <a:rPr lang="zh-CN" altLang="en-US" dirty="0">
                <a:solidFill>
                  <a:schemeClr val="bg2">
                    <a:lumMod val="25000"/>
                  </a:schemeClr>
                </a:solidFill>
                <a:latin typeface="微软雅黑" panose="020B0503020204020204" charset="-122"/>
                <a:ea typeface="微软雅黑" panose="020B0503020204020204" charset="-122"/>
                <a:sym typeface="+mn-ea"/>
              </a:rPr>
              <a:t>与路径质量</a:t>
            </a:r>
            <a:r>
              <a:rPr lang="en-US" altLang="zh-CN" dirty="0">
                <a:solidFill>
                  <a:schemeClr val="bg2">
                    <a:lumMod val="25000"/>
                  </a:schemeClr>
                </a:solidFill>
                <a:latin typeface="微软雅黑" panose="020B0503020204020204" charset="-122"/>
                <a:ea typeface="微软雅黑" panose="020B0503020204020204" charset="-122"/>
                <a:sym typeface="+mn-ea"/>
              </a:rPr>
              <a:t>Q</a:t>
            </a:r>
            <a:r>
              <a:rPr lang="en-US" altLang="zh-CN" baseline="-25000" dirty="0">
                <a:solidFill>
                  <a:schemeClr val="bg2">
                    <a:lumMod val="25000"/>
                  </a:schemeClr>
                </a:solidFill>
                <a:latin typeface="微软雅黑" panose="020B0503020204020204" charset="-122"/>
                <a:ea typeface="微软雅黑" panose="020B0503020204020204" charset="-122"/>
                <a:sym typeface="+mn-ea"/>
              </a:rPr>
              <a:t>sd</a:t>
            </a:r>
            <a:r>
              <a:rPr lang="zh-CN" altLang="en-US" dirty="0">
                <a:solidFill>
                  <a:schemeClr val="bg2">
                    <a:lumMod val="25000"/>
                  </a:schemeClr>
                </a:solidFill>
                <a:latin typeface="微软雅黑" panose="020B0503020204020204" charset="-122"/>
                <a:ea typeface="微软雅黑" panose="020B0503020204020204" charset="-122"/>
                <a:sym typeface="+mn-ea"/>
              </a:rPr>
              <a:t>成正比。</a:t>
            </a:r>
          </a:p>
          <a:p>
            <a:pPr>
              <a:lnSpc>
                <a:spcPct val="130000"/>
              </a:lnSpc>
              <a:spcBef>
                <a:spcPts val="0"/>
              </a:spcBef>
              <a:spcAft>
                <a:spcPts val="0"/>
              </a:spcAft>
            </a:pPr>
            <a:r>
              <a:rPr lang="en-US" altLang="zh-CN" b="1" dirty="0">
                <a:solidFill>
                  <a:schemeClr val="bg2">
                    <a:lumMod val="25000"/>
                  </a:schemeClr>
                </a:solidFill>
                <a:latin typeface="微软雅黑" panose="020B0503020204020204" charset="-122"/>
                <a:ea typeface="微软雅黑" panose="020B0503020204020204" charset="-122"/>
                <a:sym typeface="+mn-ea"/>
              </a:rPr>
              <a:t>• </a:t>
            </a:r>
            <a:r>
              <a:rPr lang="zh-CN" altLang="en-US" b="1" dirty="0">
                <a:solidFill>
                  <a:schemeClr val="bg2">
                    <a:lumMod val="25000"/>
                  </a:schemeClr>
                </a:solidFill>
                <a:latin typeface="微软雅黑" panose="020B0503020204020204" charset="-122"/>
                <a:ea typeface="微软雅黑" panose="020B0503020204020204" charset="-122"/>
              </a:rPr>
              <a:t>反向更新（反馈阶段）</a:t>
            </a:r>
          </a:p>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 </a:t>
            </a:r>
            <a:r>
              <a:rPr lang="en-US" altLang="zh-CN" b="1" dirty="0">
                <a:solidFill>
                  <a:schemeClr val="bg2">
                    <a:lumMod val="25000"/>
                  </a:schemeClr>
                </a:solidFill>
                <a:latin typeface="微软雅黑" panose="020B0503020204020204" charset="-122"/>
                <a:ea typeface="微软雅黑" panose="020B0503020204020204" charset="-122"/>
              </a:rPr>
              <a:t>    </a:t>
            </a:r>
            <a:r>
              <a:rPr lang="zh-CN" altLang="en-US" dirty="0">
                <a:solidFill>
                  <a:schemeClr val="bg2">
                    <a:lumMod val="25000"/>
                  </a:schemeClr>
                </a:solidFill>
                <a:latin typeface="微软雅黑" panose="020B0503020204020204" charset="-122"/>
                <a:ea typeface="微软雅黑" panose="020B0503020204020204" charset="-122"/>
              </a:rPr>
              <a:t>蚂蚁沿原路径返回，加速信息传播。</a:t>
            </a:r>
          </a:p>
          <a:p>
            <a:pPr>
              <a:lnSpc>
                <a:spcPct val="130000"/>
              </a:lnSpc>
              <a:spcBef>
                <a:spcPts val="0"/>
              </a:spcBef>
              <a:spcAft>
                <a:spcPts val="0"/>
              </a:spcAft>
            </a:pPr>
            <a:r>
              <a:rPr lang="en-US" altLang="zh-CN" b="1" dirty="0">
                <a:solidFill>
                  <a:schemeClr val="bg2">
                    <a:lumMod val="25000"/>
                  </a:schemeClr>
                </a:solidFill>
                <a:latin typeface="微软雅黑" panose="020B0503020204020204" charset="-122"/>
                <a:ea typeface="微软雅黑" panose="020B0503020204020204" charset="-122"/>
                <a:sym typeface="+mn-ea"/>
              </a:rPr>
              <a:t>• </a:t>
            </a:r>
            <a:r>
              <a:rPr lang="zh-CN" altLang="en-US" b="1" dirty="0">
                <a:solidFill>
                  <a:schemeClr val="bg2">
                    <a:lumMod val="25000"/>
                  </a:schemeClr>
                </a:solidFill>
                <a:latin typeface="微软雅黑" panose="020B0503020204020204" charset="-122"/>
                <a:ea typeface="微软雅黑" panose="020B0503020204020204" charset="-122"/>
              </a:rPr>
              <a:t>动态适应性</a:t>
            </a:r>
          </a:p>
          <a:p>
            <a:pPr>
              <a:lnSpc>
                <a:spcPct val="13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sym typeface="+mn-ea"/>
              </a:rPr>
              <a:t>  • </a:t>
            </a:r>
            <a:r>
              <a:rPr lang="zh-CN" altLang="en-US" dirty="0">
                <a:solidFill>
                  <a:schemeClr val="bg2">
                    <a:lumMod val="25000"/>
                  </a:schemeClr>
                </a:solidFill>
                <a:latin typeface="微软雅黑" panose="020B0503020204020204" charset="-122"/>
                <a:ea typeface="微软雅黑" panose="020B0503020204020204" charset="-122"/>
              </a:rPr>
              <a:t>信息素蒸发机制应对网络拓扑变化</a:t>
            </a: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endParaRPr>
          </a:p>
        </p:txBody>
      </p:sp>
      <p:sp>
        <p:nvSpPr>
          <p:cNvPr id="17" name="文本框 16"/>
          <p:cNvSpPr txBox="1"/>
          <p:nvPr/>
        </p:nvSpPr>
        <p:spPr>
          <a:xfrm>
            <a:off x="6205855" y="2439670"/>
            <a:ext cx="5080000" cy="398780"/>
          </a:xfrm>
          <a:prstGeom prst="rect">
            <a:avLst/>
          </a:prstGeom>
        </p:spPr>
        <p:txBody>
          <a:bodyPr>
            <a:spAutoFit/>
          </a:bodyPr>
          <a:lstStyle/>
          <a:p>
            <a:r>
              <a:rPr lang="en-US" altLang="zh-CN" sz="2000" i="1">
                <a:solidFill>
                  <a:srgbClr val="000000"/>
                </a:solidFill>
                <a:latin typeface="微软雅黑" panose="020B0503020204020204" charset="-122"/>
                <a:ea typeface="微软雅黑" panose="020B0503020204020204" charset="-122"/>
              </a:rPr>
              <a:t>τ</a:t>
            </a:r>
            <a:r>
              <a:rPr lang="en-US" altLang="zh-CN" sz="2000" i="1" baseline="-25000">
                <a:solidFill>
                  <a:srgbClr val="000000"/>
                </a:solidFill>
                <a:latin typeface="微软雅黑" panose="020B0503020204020204" charset="-122"/>
                <a:ea typeface="微软雅黑" panose="020B0503020204020204" charset="-122"/>
              </a:rPr>
              <a:t>ijd</a:t>
            </a:r>
            <a:r>
              <a:rPr lang="en-US" altLang="zh-CN" sz="2000" i="1">
                <a:solidFill>
                  <a:srgbClr val="000000"/>
                </a:solidFill>
                <a:latin typeface="微软雅黑" panose="020B0503020204020204" charset="-122"/>
                <a:ea typeface="微软雅黑" panose="020B0503020204020204" charset="-122"/>
              </a:rPr>
              <a:t> </a:t>
            </a:r>
            <a:r>
              <a:rPr lang="en-US" altLang="zh-CN" sz="2000">
                <a:solidFill>
                  <a:srgbClr val="000000"/>
                </a:solidFill>
                <a:latin typeface="微软雅黑" panose="020B0503020204020204" charset="-122"/>
                <a:ea typeface="微软雅黑" panose="020B0503020204020204" charset="-122"/>
              </a:rPr>
              <a:t>(</a:t>
            </a:r>
            <a:r>
              <a:rPr lang="en-US" altLang="zh-CN" sz="2000" i="1">
                <a:solidFill>
                  <a:srgbClr val="000000"/>
                </a:solidFill>
                <a:latin typeface="微软雅黑" panose="020B0503020204020204" charset="-122"/>
                <a:ea typeface="微软雅黑" panose="020B0503020204020204" charset="-122"/>
              </a:rPr>
              <a:t>t </a:t>
            </a:r>
            <a:r>
              <a:rPr lang="en-US" altLang="zh-CN" sz="2000">
                <a:solidFill>
                  <a:srgbClr val="000000"/>
                </a:solidFill>
                <a:latin typeface="微软雅黑" panose="020B0503020204020204" charset="-122"/>
                <a:ea typeface="微软雅黑" panose="020B0503020204020204" charset="-122"/>
              </a:rPr>
              <a:t>+ 1) = (1 </a:t>
            </a:r>
            <a:r>
              <a:rPr lang="en-US" altLang="zh-CN" sz="2000" i="1">
                <a:solidFill>
                  <a:srgbClr val="000000"/>
                </a:solidFill>
                <a:latin typeface="微软雅黑" panose="020B0503020204020204" charset="-122"/>
                <a:ea typeface="微软雅黑" panose="020B0503020204020204" charset="-122"/>
              </a:rPr>
              <a:t>− ρ</a:t>
            </a:r>
            <a:r>
              <a:rPr lang="en-US" altLang="zh-CN" sz="2000">
                <a:solidFill>
                  <a:srgbClr val="000000"/>
                </a:solidFill>
                <a:latin typeface="微软雅黑" panose="020B0503020204020204" charset="-122"/>
                <a:ea typeface="微软雅黑" panose="020B0503020204020204" charset="-122"/>
              </a:rPr>
              <a:t>) </a:t>
            </a:r>
            <a:r>
              <a:rPr lang="en-US" altLang="zh-CN" sz="2000" i="1">
                <a:solidFill>
                  <a:srgbClr val="000000"/>
                </a:solidFill>
                <a:latin typeface="微软雅黑" panose="020B0503020204020204" charset="-122"/>
                <a:ea typeface="微软雅黑" panose="020B0503020204020204" charset="-122"/>
              </a:rPr>
              <a:t>· τ</a:t>
            </a:r>
            <a:r>
              <a:rPr lang="en-US" altLang="zh-CN" sz="2000" i="1" baseline="-25000">
                <a:solidFill>
                  <a:srgbClr val="000000"/>
                </a:solidFill>
                <a:latin typeface="微软雅黑" panose="020B0503020204020204" charset="-122"/>
                <a:ea typeface="微软雅黑" panose="020B0503020204020204" charset="-122"/>
              </a:rPr>
              <a:t>ijd</a:t>
            </a:r>
            <a:r>
              <a:rPr lang="en-US" altLang="zh-CN" sz="2000" i="1">
                <a:solidFill>
                  <a:srgbClr val="000000"/>
                </a:solidFill>
                <a:latin typeface="微软雅黑" panose="020B0503020204020204" charset="-122"/>
                <a:ea typeface="微软雅黑" panose="020B0503020204020204" charset="-122"/>
              </a:rPr>
              <a:t> </a:t>
            </a:r>
            <a:r>
              <a:rPr lang="en-US" altLang="zh-CN" sz="2000">
                <a:solidFill>
                  <a:srgbClr val="000000"/>
                </a:solidFill>
                <a:latin typeface="微软雅黑" panose="020B0503020204020204" charset="-122"/>
                <a:ea typeface="微软雅黑" panose="020B0503020204020204" charset="-122"/>
              </a:rPr>
              <a:t>(</a:t>
            </a:r>
            <a:r>
              <a:rPr lang="en-US" altLang="zh-CN" sz="2000" i="1">
                <a:solidFill>
                  <a:srgbClr val="000000"/>
                </a:solidFill>
                <a:latin typeface="微软雅黑" panose="020B0503020204020204" charset="-122"/>
                <a:ea typeface="微软雅黑" panose="020B0503020204020204" charset="-122"/>
              </a:rPr>
              <a:t>t </a:t>
            </a:r>
            <a:r>
              <a:rPr lang="en-US" altLang="zh-CN" sz="2000">
                <a:solidFill>
                  <a:srgbClr val="000000"/>
                </a:solidFill>
                <a:latin typeface="微软雅黑" panose="020B0503020204020204" charset="-122"/>
                <a:ea typeface="微软雅黑" panose="020B0503020204020204" charset="-122"/>
              </a:rPr>
              <a:t>) + ∆</a:t>
            </a:r>
            <a:r>
              <a:rPr lang="en-US" altLang="zh-CN" sz="2000" i="1">
                <a:solidFill>
                  <a:srgbClr val="000000"/>
                </a:solidFill>
                <a:latin typeface="微软雅黑" panose="020B0503020204020204" charset="-122"/>
                <a:ea typeface="微软雅黑" panose="020B0503020204020204" charset="-122"/>
              </a:rPr>
              <a:t>τk </a:t>
            </a:r>
            <a:r>
              <a:rPr lang="en-US" altLang="zh-CN" sz="2000">
                <a:solidFill>
                  <a:srgbClr val="000000"/>
                </a:solidFill>
                <a:latin typeface="微软雅黑" panose="020B0503020204020204" charset="-122"/>
                <a:ea typeface="微软雅黑" panose="020B0503020204020204" charset="-122"/>
              </a:rPr>
              <a:t>(</a:t>
            </a:r>
            <a:r>
              <a:rPr lang="en-US" altLang="zh-CN" sz="2000" i="1">
                <a:solidFill>
                  <a:srgbClr val="000000"/>
                </a:solidFill>
                <a:latin typeface="微软雅黑" panose="020B0503020204020204" charset="-122"/>
                <a:ea typeface="微软雅黑" panose="020B0503020204020204" charset="-122"/>
              </a:rPr>
              <a:t>t </a:t>
            </a:r>
            <a:r>
              <a:rPr lang="en-US" altLang="zh-CN" sz="2000">
                <a:solidFill>
                  <a:srgbClr val="000000"/>
                </a:solidFill>
                <a:latin typeface="微软雅黑" panose="020B0503020204020204" charset="-122"/>
                <a:ea typeface="微软雅黑" panose="020B0503020204020204" charset="-122"/>
              </a:rPr>
              <a:t>)</a:t>
            </a:r>
          </a:p>
        </p:txBody>
      </p:sp>
      <p:pic>
        <p:nvPicPr>
          <p:cNvPr id="21" name="图片 20"/>
          <p:cNvPicPr>
            <a:picLocks noChangeAspect="1"/>
          </p:cNvPicPr>
          <p:nvPr/>
        </p:nvPicPr>
        <p:blipFill>
          <a:blip r:embed="rId15"/>
          <a:stretch>
            <a:fillRect/>
          </a:stretch>
        </p:blipFill>
        <p:spPr>
          <a:xfrm>
            <a:off x="2133600" y="2642870"/>
            <a:ext cx="2564130" cy="754380"/>
          </a:xfrm>
          <a:prstGeom prst="rect">
            <a:avLst/>
          </a:prstGeom>
        </p:spPr>
      </p:pic>
      <p:pic>
        <p:nvPicPr>
          <p:cNvPr id="22" name="图片 21"/>
          <p:cNvPicPr>
            <a:picLocks noChangeAspect="1"/>
          </p:cNvPicPr>
          <p:nvPr/>
        </p:nvPicPr>
        <p:blipFill>
          <a:blip r:embed="rId16"/>
          <a:stretch>
            <a:fillRect/>
          </a:stretch>
        </p:blipFill>
        <p:spPr>
          <a:xfrm>
            <a:off x="1917065" y="3710305"/>
            <a:ext cx="3253740" cy="792480"/>
          </a:xfrm>
          <a:prstGeom prst="rect">
            <a:avLst/>
          </a:prstGeom>
        </p:spPr>
      </p:pic>
      <p:pic>
        <p:nvPicPr>
          <p:cNvPr id="23" name="图片 22"/>
          <p:cNvPicPr>
            <a:picLocks noChangeAspect="1"/>
          </p:cNvPicPr>
          <p:nvPr/>
        </p:nvPicPr>
        <p:blipFill>
          <a:blip r:embed="rId17"/>
          <a:stretch>
            <a:fillRect/>
          </a:stretch>
        </p:blipFill>
        <p:spPr>
          <a:xfrm>
            <a:off x="1602740" y="5229225"/>
            <a:ext cx="3882390" cy="626745"/>
          </a:xfrm>
          <a:prstGeom prst="rect">
            <a:avLst/>
          </a:prstGeom>
        </p:spPr>
      </p:pic>
      <p:pic>
        <p:nvPicPr>
          <p:cNvPr id="24" name="图片 23"/>
          <p:cNvPicPr>
            <a:picLocks noChangeAspect="1"/>
          </p:cNvPicPr>
          <p:nvPr/>
        </p:nvPicPr>
        <p:blipFill>
          <a:blip r:embed="rId18"/>
          <a:stretch>
            <a:fillRect/>
          </a:stretch>
        </p:blipFill>
        <p:spPr>
          <a:xfrm>
            <a:off x="6872605" y="4853940"/>
            <a:ext cx="3475990" cy="9378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4" name="文本框 13"/>
          <p:cNvSpPr txBox="1"/>
          <p:nvPr>
            <p:custDataLst>
              <p:tags r:id="rId1"/>
            </p:custDataLst>
          </p:nvPr>
        </p:nvSpPr>
        <p:spPr>
          <a:xfrm>
            <a:off x="7374255" y="1376045"/>
            <a:ext cx="2597785" cy="398780"/>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信息素更新</a:t>
            </a:r>
          </a:p>
        </p:txBody>
      </p:sp>
      <p:pic>
        <p:nvPicPr>
          <p:cNvPr id="7" name="图片 6"/>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2"/>
            </p:custDataLst>
          </p:nvPr>
        </p:nvSpPr>
        <p:spPr>
          <a:xfrm>
            <a:off x="421640" y="121285"/>
            <a:ext cx="6368415" cy="460375"/>
          </a:xfrm>
          <a:prstGeom prst="rect">
            <a:avLst/>
          </a:prstGeom>
          <a:noFill/>
        </p:spPr>
        <p:txBody>
          <a:bodyPr wrap="square" rtlCol="0">
            <a:spAutoFit/>
          </a:bodyPr>
          <a:lstStyle/>
          <a:p>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AntNet</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网络路由</a:t>
            </a:r>
          </a:p>
        </p:txBody>
      </p:sp>
      <p:sp>
        <p:nvSpPr>
          <p:cNvPr id="9" name="文本框 8"/>
          <p:cNvSpPr txBox="1"/>
          <p:nvPr>
            <p:custDataLst>
              <p:tags r:id="rId3"/>
            </p:custDataLst>
          </p:nvPr>
        </p:nvSpPr>
        <p:spPr>
          <a:xfrm>
            <a:off x="421640" y="535305"/>
            <a:ext cx="5709920"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AntNet for Network Routing</a:t>
            </a:r>
          </a:p>
        </p:txBody>
      </p:sp>
      <p:pic>
        <p:nvPicPr>
          <p:cNvPr id="10" name="图片 9">
            <a:extLst>
              <a:ext uri="{FF2B5EF4-FFF2-40B4-BE49-F238E27FC236}">
                <a16:creationId xmlns:a16="http://schemas.microsoft.com/office/drawing/2014/main" id="{AB84DF95-080A-4828-A375-DCDD92B73E94}"/>
              </a:ext>
            </a:extLst>
          </p:cNvPr>
          <p:cNvPicPr>
            <a:picLocks noChangeAspect="1"/>
          </p:cNvPicPr>
          <p:nvPr/>
        </p:nvPicPr>
        <p:blipFill>
          <a:blip r:embed="rId6"/>
          <a:stretch>
            <a:fillRect/>
          </a:stretch>
        </p:blipFill>
        <p:spPr>
          <a:xfrm>
            <a:off x="782974" y="891196"/>
            <a:ext cx="2618218" cy="2633052"/>
          </a:xfrm>
          <a:prstGeom prst="rect">
            <a:avLst/>
          </a:prstGeom>
        </p:spPr>
      </p:pic>
      <p:pic>
        <p:nvPicPr>
          <p:cNvPr id="15" name="图片 14">
            <a:extLst>
              <a:ext uri="{FF2B5EF4-FFF2-40B4-BE49-F238E27FC236}">
                <a16:creationId xmlns:a16="http://schemas.microsoft.com/office/drawing/2014/main" id="{9DF123E0-E4B8-4C4A-BD48-4FE8350A4CEF}"/>
              </a:ext>
            </a:extLst>
          </p:cNvPr>
          <p:cNvPicPr>
            <a:picLocks noChangeAspect="1"/>
          </p:cNvPicPr>
          <p:nvPr/>
        </p:nvPicPr>
        <p:blipFill>
          <a:blip r:embed="rId7"/>
          <a:stretch>
            <a:fillRect/>
          </a:stretch>
        </p:blipFill>
        <p:spPr>
          <a:xfrm>
            <a:off x="4213750" y="642030"/>
            <a:ext cx="2684631" cy="2688444"/>
          </a:xfrm>
          <a:prstGeom prst="rect">
            <a:avLst/>
          </a:prstGeom>
        </p:spPr>
      </p:pic>
      <p:pic>
        <p:nvPicPr>
          <p:cNvPr id="19" name="图片 18">
            <a:extLst>
              <a:ext uri="{FF2B5EF4-FFF2-40B4-BE49-F238E27FC236}">
                <a16:creationId xmlns:a16="http://schemas.microsoft.com/office/drawing/2014/main" id="{18CE6F15-38AD-4AEF-BBFF-16C4308950A9}"/>
              </a:ext>
            </a:extLst>
          </p:cNvPr>
          <p:cNvPicPr>
            <a:picLocks noChangeAspect="1"/>
          </p:cNvPicPr>
          <p:nvPr/>
        </p:nvPicPr>
        <p:blipFill>
          <a:blip r:embed="rId8"/>
          <a:stretch>
            <a:fillRect/>
          </a:stretch>
        </p:blipFill>
        <p:spPr>
          <a:xfrm>
            <a:off x="7861410" y="810895"/>
            <a:ext cx="3026013" cy="2975298"/>
          </a:xfrm>
          <a:prstGeom prst="rect">
            <a:avLst/>
          </a:prstGeom>
        </p:spPr>
      </p:pic>
      <p:pic>
        <p:nvPicPr>
          <p:cNvPr id="20" name="图片 19">
            <a:extLst>
              <a:ext uri="{FF2B5EF4-FFF2-40B4-BE49-F238E27FC236}">
                <a16:creationId xmlns:a16="http://schemas.microsoft.com/office/drawing/2014/main" id="{184924D2-E7CD-4658-9147-8D3D6BCE309B}"/>
              </a:ext>
            </a:extLst>
          </p:cNvPr>
          <p:cNvPicPr>
            <a:picLocks noChangeAspect="1"/>
          </p:cNvPicPr>
          <p:nvPr/>
        </p:nvPicPr>
        <p:blipFill>
          <a:blip r:embed="rId9"/>
          <a:stretch>
            <a:fillRect/>
          </a:stretch>
        </p:blipFill>
        <p:spPr>
          <a:xfrm>
            <a:off x="4081370" y="3620079"/>
            <a:ext cx="3169057" cy="3200658"/>
          </a:xfrm>
          <a:prstGeom prst="rect">
            <a:avLst/>
          </a:prstGeom>
        </p:spPr>
      </p:pic>
      <p:pic>
        <p:nvPicPr>
          <p:cNvPr id="25" name="图片 24">
            <a:extLst>
              <a:ext uri="{FF2B5EF4-FFF2-40B4-BE49-F238E27FC236}">
                <a16:creationId xmlns:a16="http://schemas.microsoft.com/office/drawing/2014/main" id="{7227D6DF-878C-4A3C-9BAA-97617536BAAE}"/>
              </a:ext>
            </a:extLst>
          </p:cNvPr>
          <p:cNvPicPr>
            <a:picLocks noChangeAspect="1"/>
          </p:cNvPicPr>
          <p:nvPr/>
        </p:nvPicPr>
        <p:blipFill>
          <a:blip r:embed="rId10"/>
          <a:stretch>
            <a:fillRect/>
          </a:stretch>
        </p:blipFill>
        <p:spPr>
          <a:xfrm>
            <a:off x="688820" y="3774831"/>
            <a:ext cx="2650056" cy="2657628"/>
          </a:xfrm>
          <a:prstGeom prst="rect">
            <a:avLst/>
          </a:prstGeom>
        </p:spPr>
      </p:pic>
      <p:pic>
        <p:nvPicPr>
          <p:cNvPr id="26" name="图片 25">
            <a:extLst>
              <a:ext uri="{FF2B5EF4-FFF2-40B4-BE49-F238E27FC236}">
                <a16:creationId xmlns:a16="http://schemas.microsoft.com/office/drawing/2014/main" id="{7ACABC4F-2384-4AB7-A045-3A623B50320E}"/>
              </a:ext>
            </a:extLst>
          </p:cNvPr>
          <p:cNvPicPr>
            <a:picLocks noChangeAspect="1"/>
          </p:cNvPicPr>
          <p:nvPr/>
        </p:nvPicPr>
        <p:blipFill>
          <a:blip r:embed="rId11"/>
          <a:stretch>
            <a:fillRect/>
          </a:stretch>
        </p:blipFill>
        <p:spPr>
          <a:xfrm>
            <a:off x="8110631" y="3750805"/>
            <a:ext cx="2939430" cy="2893696"/>
          </a:xfrm>
          <a:prstGeom prst="rect">
            <a:avLst/>
          </a:prstGeom>
        </p:spPr>
      </p:pic>
    </p:spTree>
    <p:extLst>
      <p:ext uri="{BB962C8B-B14F-4D97-AF65-F5344CB8AC3E}">
        <p14:creationId xmlns:p14="http://schemas.microsoft.com/office/powerpoint/2010/main" val="3063498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635" y="4176395"/>
            <a:ext cx="12191365" cy="2681605"/>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1" name="圆角矩形 10"/>
          <p:cNvSpPr/>
          <p:nvPr>
            <p:custDataLst>
              <p:tags r:id="rId2"/>
            </p:custDataLst>
          </p:nvPr>
        </p:nvSpPr>
        <p:spPr>
          <a:xfrm>
            <a:off x="1645285" y="1065530"/>
            <a:ext cx="8901430" cy="4726940"/>
          </a:xfrm>
          <a:prstGeom prst="roundRect">
            <a:avLst>
              <a:gd name="adj" fmla="val 0"/>
            </a:avLst>
          </a:prstGeom>
          <a:solidFill>
            <a:schemeClr val="bg1">
              <a:lumMod val="95000"/>
            </a:schemeClr>
          </a:solidFill>
          <a:ln w="38100">
            <a:noFill/>
          </a:ln>
          <a:effectLst>
            <a:outerShdw blurRad="330200" dist="254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4" name="图片 3" descr="templates\docerresourceshop\icons\\32313533373834373b32313533373831393bd1a7cabfc3b1"/>
          <p:cNvPicPr>
            <a:picLocks noChangeAspect="1"/>
          </p:cNvPicPr>
          <p:nvPr>
            <p:custDataLst>
              <p:tags r:id="rId3"/>
            </p:custDataLst>
          </p:nvPr>
        </p:nvPicPr>
        <p:blipFill>
          <a:blip r:embed="rId7">
            <a:extLst>
              <a:ext uri="{96DAC541-7B7A-43D3-8B79-37D633B846F1}">
                <asvg:svgBlip xmlns:asvg="http://schemas.microsoft.com/office/drawing/2016/SVG/main" r:embed="rId8"/>
              </a:ext>
            </a:extLst>
          </a:blip>
          <a:stretch>
            <a:fillRect/>
          </a:stretch>
        </p:blipFill>
        <p:spPr>
          <a:xfrm>
            <a:off x="2604135" y="1395095"/>
            <a:ext cx="1720850" cy="1720850"/>
          </a:xfrm>
          <a:prstGeom prst="rect">
            <a:avLst/>
          </a:prstGeom>
        </p:spPr>
      </p:pic>
      <p:sp>
        <p:nvSpPr>
          <p:cNvPr id="3" name="文本框 2"/>
          <p:cNvSpPr txBox="1"/>
          <p:nvPr/>
        </p:nvSpPr>
        <p:spPr>
          <a:xfrm>
            <a:off x="4758690" y="1687195"/>
            <a:ext cx="5033010" cy="1015663"/>
          </a:xfrm>
          <a:prstGeom prst="rect">
            <a:avLst/>
          </a:prstGeom>
          <a:noFill/>
        </p:spPr>
        <p:txBody>
          <a:bodyPr wrap="square" rtlCol="0">
            <a:spAutoFit/>
          </a:bodyPr>
          <a:lstStyle/>
          <a:p>
            <a:r>
              <a:rPr lang="en-US" altLang="zh-CN" sz="6000" b="1" dirty="0">
                <a:gradFill>
                  <a:gsLst>
                    <a:gs pos="0">
                      <a:srgbClr val="0B2780"/>
                    </a:gs>
                    <a:gs pos="100000">
                      <a:srgbClr val="091D66"/>
                    </a:gs>
                  </a:gsLst>
                  <a:lin ang="2700000" scaled="0"/>
                </a:gradFill>
                <a:latin typeface="微软雅黑" panose="020B0503020204020204" charset="-122"/>
                <a:ea typeface="微软雅黑" panose="020B0503020204020204" charset="-122"/>
                <a:cs typeface="微软雅黑" panose="020B0503020204020204" charset="-122"/>
              </a:rPr>
              <a:t>PART THREE</a:t>
            </a:r>
          </a:p>
        </p:txBody>
      </p:sp>
      <p:cxnSp>
        <p:nvCxnSpPr>
          <p:cNvPr id="5" name="直接连接符 4"/>
          <p:cNvCxnSpPr/>
          <p:nvPr/>
        </p:nvCxnSpPr>
        <p:spPr>
          <a:xfrm>
            <a:off x="4071620" y="2667635"/>
            <a:ext cx="5516880" cy="0"/>
          </a:xfrm>
          <a:prstGeom prst="line">
            <a:avLst/>
          </a:prstGeom>
          <a:ln w="19050">
            <a:gradFill>
              <a:gsLst>
                <a:gs pos="0">
                  <a:srgbClr val="0B2780"/>
                </a:gs>
                <a:gs pos="100000">
                  <a:srgbClr val="091D66"/>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4"/>
            </p:custDataLst>
          </p:nvPr>
        </p:nvSpPr>
        <p:spPr>
          <a:xfrm>
            <a:off x="1645285" y="3320415"/>
            <a:ext cx="8901430" cy="706755"/>
          </a:xfrm>
          <a:prstGeom prst="rect">
            <a:avLst/>
          </a:prstGeom>
          <a:noFill/>
        </p:spPr>
        <p:txBody>
          <a:bodyPr wrap="square" rtlCol="0">
            <a:spAutoFit/>
          </a:bodyPr>
          <a:lstStyle/>
          <a:p>
            <a:pPr algn="ctr"/>
            <a:r>
              <a:rPr lang="zh-CN" altLang="en-US" sz="40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总结与展望</a:t>
            </a:r>
          </a:p>
        </p:txBody>
      </p:sp>
      <p:pic>
        <p:nvPicPr>
          <p:cNvPr id="8" name="图片 7"/>
          <p:cNvPicPr>
            <a:picLocks noChangeAspect="1"/>
          </p:cNvPicPr>
          <p:nvPr/>
        </p:nvPicPr>
        <p:blipFill>
          <a:blip r:embed="rId9">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7" name="文本框 6"/>
          <p:cNvSpPr txBox="1"/>
          <p:nvPr>
            <p:custDataLst>
              <p:tags r:id="rId5"/>
            </p:custDataLst>
          </p:nvPr>
        </p:nvSpPr>
        <p:spPr>
          <a:xfrm>
            <a:off x="4807585" y="4408805"/>
            <a:ext cx="2578100" cy="368300"/>
          </a:xfrm>
          <a:prstGeom prst="rect">
            <a:avLst/>
          </a:prstGeom>
          <a:noFill/>
        </p:spPr>
        <p:txBody>
          <a:bodyPr wrap="square" rtlCol="0">
            <a:spAutoFit/>
          </a:bodyPr>
          <a:lstStyle/>
          <a:p>
            <a:pPr algn="ct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mn-ea"/>
              </a:rPr>
              <a:t>Conclusion &amp; Future </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pic>
        <p:nvPicPr>
          <p:cNvPr id="9" name="图片 8">
            <a:extLst>
              <a:ext uri="{FF2B5EF4-FFF2-40B4-BE49-F238E27FC236}">
                <a16:creationId xmlns:a16="http://schemas.microsoft.com/office/drawing/2014/main" id="{165DEB6B-BA17-475C-8E80-7F9B32F06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234" y="65443"/>
            <a:ext cx="4739535" cy="6729921"/>
          </a:xfrm>
          <a:prstGeom prst="rect">
            <a:avLst/>
          </a:prstGeom>
        </p:spPr>
      </p:pic>
    </p:spTree>
    <p:extLst>
      <p:ext uri="{BB962C8B-B14F-4D97-AF65-F5344CB8AC3E}">
        <p14:creationId xmlns:p14="http://schemas.microsoft.com/office/powerpoint/2010/main" val="3581497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pic>
        <p:nvPicPr>
          <p:cNvPr id="2" name="图片 1">
            <a:extLst>
              <a:ext uri="{FF2B5EF4-FFF2-40B4-BE49-F238E27FC236}">
                <a16:creationId xmlns:a16="http://schemas.microsoft.com/office/drawing/2014/main" id="{B56CB49C-31F3-4C1A-A052-FA98AE078F94}"/>
              </a:ext>
            </a:extLst>
          </p:cNvPr>
          <p:cNvPicPr>
            <a:picLocks noChangeAspect="1"/>
          </p:cNvPicPr>
          <p:nvPr/>
        </p:nvPicPr>
        <p:blipFill>
          <a:blip r:embed="rId3"/>
          <a:stretch>
            <a:fillRect/>
          </a:stretch>
        </p:blipFill>
        <p:spPr>
          <a:xfrm>
            <a:off x="2366461" y="1107444"/>
            <a:ext cx="7027926" cy="4264572"/>
          </a:xfrm>
          <a:prstGeom prst="rect">
            <a:avLst/>
          </a:prstGeom>
        </p:spPr>
      </p:pic>
    </p:spTree>
    <p:extLst>
      <p:ext uri="{BB962C8B-B14F-4D97-AF65-F5344CB8AC3E}">
        <p14:creationId xmlns:p14="http://schemas.microsoft.com/office/powerpoint/2010/main" val="3899182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25663"/>
            <a:ext cx="12192635" cy="2606675"/>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1" name="圆角矩形 10"/>
          <p:cNvSpPr/>
          <p:nvPr>
            <p:custDataLst>
              <p:tags r:id="rId1"/>
            </p:custDataLst>
          </p:nvPr>
        </p:nvSpPr>
        <p:spPr>
          <a:xfrm>
            <a:off x="1385253" y="1065530"/>
            <a:ext cx="9421495" cy="4726940"/>
          </a:xfrm>
          <a:prstGeom prst="roundRect">
            <a:avLst>
              <a:gd name="adj" fmla="val 0"/>
            </a:avLst>
          </a:prstGeom>
          <a:solidFill>
            <a:schemeClr val="bg1">
              <a:lumMod val="95000"/>
            </a:schemeClr>
          </a:solidFill>
          <a:ln w="38100">
            <a:noFill/>
          </a:ln>
          <a:effectLst>
            <a:outerShdw blurRad="330200" dist="2540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2" name="文本框 11"/>
          <p:cNvSpPr txBox="1"/>
          <p:nvPr>
            <p:custDataLst>
              <p:tags r:id="rId2"/>
            </p:custDataLst>
          </p:nvPr>
        </p:nvSpPr>
        <p:spPr>
          <a:xfrm>
            <a:off x="5295900" y="1393825"/>
            <a:ext cx="1599565" cy="829945"/>
          </a:xfrm>
          <a:prstGeom prst="rect">
            <a:avLst/>
          </a:prstGeom>
          <a:noFill/>
        </p:spPr>
        <p:txBody>
          <a:bodyPr wrap="square" rtlCol="0">
            <a:spAutoFit/>
          </a:bodyPr>
          <a:lstStyle/>
          <a:p>
            <a:pPr algn="dist"/>
            <a:r>
              <a:rPr lang="zh-CN" altLang="en-US" sz="4800" b="1" dirty="0">
                <a:gradFill>
                  <a:gsLst>
                    <a:gs pos="0">
                      <a:srgbClr val="0B2780"/>
                    </a:gs>
                    <a:gs pos="100000">
                      <a:srgbClr val="091D66"/>
                    </a:gs>
                  </a:gsLst>
                  <a:lin ang="2700000" scaled="0"/>
                </a:gradFill>
                <a:latin typeface="微软雅黑" panose="020B0503020204020204" charset="-122"/>
                <a:ea typeface="微软雅黑" panose="020B0503020204020204" charset="-122"/>
                <a:cs typeface="微软雅黑" panose="020B0503020204020204" charset="-122"/>
              </a:rPr>
              <a:t>目录</a:t>
            </a:r>
          </a:p>
        </p:txBody>
      </p:sp>
      <p:sp>
        <p:nvSpPr>
          <p:cNvPr id="4" name="文本框 3"/>
          <p:cNvSpPr txBox="1"/>
          <p:nvPr>
            <p:custDataLst>
              <p:tags r:id="rId3"/>
            </p:custDataLst>
          </p:nvPr>
        </p:nvSpPr>
        <p:spPr>
          <a:xfrm>
            <a:off x="5246370" y="2184242"/>
            <a:ext cx="1699260" cy="398780"/>
          </a:xfrm>
          <a:prstGeom prst="rect">
            <a:avLst/>
          </a:prstGeom>
          <a:noFill/>
        </p:spPr>
        <p:txBody>
          <a:bodyPr wrap="square" rtlCol="0">
            <a:spAutoFit/>
          </a:bodyPr>
          <a:lstStyle/>
          <a:p>
            <a:pPr algn="ctr"/>
            <a:r>
              <a:rPr lang="en-US" altLang="zh-CN" sz="20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CONTENTS</a:t>
            </a:r>
          </a:p>
        </p:txBody>
      </p:sp>
      <p:sp>
        <p:nvSpPr>
          <p:cNvPr id="18" name="椭圆 17"/>
          <p:cNvSpPr>
            <a:spLocks noChangeAspect="1"/>
          </p:cNvSpPr>
          <p:nvPr>
            <p:custDataLst>
              <p:tags r:id="rId4"/>
            </p:custDataLst>
          </p:nvPr>
        </p:nvSpPr>
        <p:spPr>
          <a:xfrm>
            <a:off x="1964055" y="3112453"/>
            <a:ext cx="539750" cy="539750"/>
          </a:xfrm>
          <a:prstGeom prst="ellipse">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0" name="文本框 9"/>
          <p:cNvSpPr txBox="1"/>
          <p:nvPr>
            <p:custDataLst>
              <p:tags r:id="rId5"/>
            </p:custDataLst>
          </p:nvPr>
        </p:nvSpPr>
        <p:spPr>
          <a:xfrm>
            <a:off x="2568575" y="3027363"/>
            <a:ext cx="3015615" cy="521970"/>
          </a:xfrm>
          <a:prstGeom prst="rect">
            <a:avLst/>
          </a:prstGeom>
          <a:noFill/>
        </p:spPr>
        <p:txBody>
          <a:bodyPr wrap="square" rtlCol="0">
            <a:spAutoFit/>
          </a:bodyPr>
          <a:lstStyle/>
          <a:p>
            <a:pPr algn="l"/>
            <a:r>
              <a:rPr lang="zh-CN" altLang="en-US" sz="28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算法介绍</a:t>
            </a:r>
          </a:p>
        </p:txBody>
      </p:sp>
      <p:sp>
        <p:nvSpPr>
          <p:cNvPr id="3" name="文本框 2"/>
          <p:cNvSpPr txBox="1"/>
          <p:nvPr>
            <p:custDataLst>
              <p:tags r:id="rId6"/>
            </p:custDataLst>
          </p:nvPr>
        </p:nvSpPr>
        <p:spPr>
          <a:xfrm>
            <a:off x="2568575" y="3462338"/>
            <a:ext cx="3015615" cy="275590"/>
          </a:xfrm>
          <a:prstGeom prst="rect">
            <a:avLst/>
          </a:prstGeom>
          <a:noFill/>
        </p:spPr>
        <p:txBody>
          <a:bodyPr wrap="square" rtlCol="0">
            <a:spAutoFit/>
          </a:bodyPr>
          <a:lstStyle/>
          <a:p>
            <a:pPr algn="l"/>
            <a:r>
              <a:rPr lang="en-US" altLang="zh-CN" sz="1200" dirty="0">
                <a:solidFill>
                  <a:schemeClr val="bg2">
                    <a:lumMod val="25000"/>
                  </a:schemeClr>
                </a:solidFill>
                <a:latin typeface="微软雅黑" panose="020B0503020204020204" charset="-122"/>
                <a:ea typeface="微软雅黑" panose="020B0503020204020204" charset="-122"/>
                <a:cs typeface="微软雅黑" panose="020B0503020204020204" charset="-122"/>
              </a:rPr>
              <a:t>Introduction</a:t>
            </a:r>
          </a:p>
        </p:txBody>
      </p:sp>
      <p:sp>
        <p:nvSpPr>
          <p:cNvPr id="8" name="椭圆 7"/>
          <p:cNvSpPr>
            <a:spLocks noChangeAspect="1"/>
          </p:cNvSpPr>
          <p:nvPr>
            <p:custDataLst>
              <p:tags r:id="rId7"/>
            </p:custDataLst>
          </p:nvPr>
        </p:nvSpPr>
        <p:spPr>
          <a:xfrm>
            <a:off x="6324600" y="3112453"/>
            <a:ext cx="539750" cy="539750"/>
          </a:xfrm>
          <a:prstGeom prst="ellipse">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custDataLst>
              <p:tags r:id="rId8"/>
            </p:custDataLst>
          </p:nvPr>
        </p:nvSpPr>
        <p:spPr>
          <a:xfrm>
            <a:off x="6929120" y="3027680"/>
            <a:ext cx="1969770" cy="521970"/>
          </a:xfrm>
          <a:prstGeom prst="rect">
            <a:avLst/>
          </a:prstGeom>
          <a:noFill/>
        </p:spPr>
        <p:txBody>
          <a:bodyPr wrap="square" rtlCol="0">
            <a:spAutoFit/>
          </a:bodyPr>
          <a:lstStyle/>
          <a:p>
            <a:pPr algn="dist"/>
            <a:r>
              <a:rPr lang="zh-CN" altLang="en-US" sz="28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应用案例</a:t>
            </a:r>
          </a:p>
        </p:txBody>
      </p:sp>
      <p:sp>
        <p:nvSpPr>
          <p:cNvPr id="19" name="文本框 18"/>
          <p:cNvSpPr txBox="1"/>
          <p:nvPr>
            <p:custDataLst>
              <p:tags r:id="rId9"/>
            </p:custDataLst>
          </p:nvPr>
        </p:nvSpPr>
        <p:spPr>
          <a:xfrm>
            <a:off x="6929120" y="3462338"/>
            <a:ext cx="3626485" cy="275590"/>
          </a:xfrm>
          <a:prstGeom prst="rect">
            <a:avLst/>
          </a:prstGeom>
          <a:noFill/>
        </p:spPr>
        <p:txBody>
          <a:bodyPr wrap="square" rtlCol="0">
            <a:spAutoFit/>
          </a:bodyPr>
          <a:lstStyle/>
          <a:p>
            <a:pPr algn="l"/>
            <a:r>
              <a:rPr lang="en-US" altLang="zh-CN" sz="1200" dirty="0">
                <a:solidFill>
                  <a:schemeClr val="bg2">
                    <a:lumMod val="25000"/>
                  </a:schemeClr>
                </a:solidFill>
                <a:latin typeface="微软雅黑" panose="020B0503020204020204" charset="-122"/>
                <a:ea typeface="微软雅黑" panose="020B0503020204020204" charset="-122"/>
                <a:cs typeface="微软雅黑" panose="020B0503020204020204" charset="-122"/>
              </a:rPr>
              <a:t>Key Applications</a:t>
            </a:r>
            <a:endParaRPr lang="zh-CN" altLang="en-US" sz="1200"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sp>
        <p:nvSpPr>
          <p:cNvPr id="23" name="椭圆 22"/>
          <p:cNvSpPr>
            <a:spLocks noChangeAspect="1"/>
          </p:cNvSpPr>
          <p:nvPr>
            <p:custDataLst>
              <p:tags r:id="rId10"/>
            </p:custDataLst>
          </p:nvPr>
        </p:nvSpPr>
        <p:spPr>
          <a:xfrm>
            <a:off x="1964055" y="4327843"/>
            <a:ext cx="539750" cy="539750"/>
          </a:xfrm>
          <a:prstGeom prst="ellipse">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5" name="文本框 24"/>
          <p:cNvSpPr txBox="1"/>
          <p:nvPr>
            <p:custDataLst>
              <p:tags r:id="rId11"/>
            </p:custDataLst>
          </p:nvPr>
        </p:nvSpPr>
        <p:spPr>
          <a:xfrm>
            <a:off x="2568575" y="4242753"/>
            <a:ext cx="3015615" cy="521970"/>
          </a:xfrm>
          <a:prstGeom prst="rect">
            <a:avLst/>
          </a:prstGeom>
          <a:noFill/>
        </p:spPr>
        <p:txBody>
          <a:bodyPr wrap="square" rtlCol="0">
            <a:spAutoFit/>
          </a:bodyPr>
          <a:lstStyle/>
          <a:p>
            <a:pPr algn="l"/>
            <a:r>
              <a:rPr lang="zh-CN" altLang="en-US" sz="28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总结与展望</a:t>
            </a:r>
            <a:r>
              <a:rPr lang="en-US" altLang="zh-CN" sz="28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 </a:t>
            </a:r>
          </a:p>
        </p:txBody>
      </p:sp>
      <p:sp>
        <p:nvSpPr>
          <p:cNvPr id="26" name="文本框 25"/>
          <p:cNvSpPr txBox="1"/>
          <p:nvPr>
            <p:custDataLst>
              <p:tags r:id="rId12"/>
            </p:custDataLst>
          </p:nvPr>
        </p:nvSpPr>
        <p:spPr>
          <a:xfrm>
            <a:off x="2568575" y="4677728"/>
            <a:ext cx="3015615" cy="275590"/>
          </a:xfrm>
          <a:prstGeom prst="rect">
            <a:avLst/>
          </a:prstGeom>
          <a:noFill/>
        </p:spPr>
        <p:txBody>
          <a:bodyPr wrap="square" rtlCol="0">
            <a:spAutoFit/>
          </a:bodyPr>
          <a:lstStyle/>
          <a:p>
            <a:pPr algn="l"/>
            <a:r>
              <a:rPr lang="en-US" altLang="zh-CN" sz="1200" dirty="0">
                <a:solidFill>
                  <a:schemeClr val="bg2">
                    <a:lumMod val="25000"/>
                  </a:schemeClr>
                </a:solidFill>
                <a:latin typeface="微软雅黑" panose="020B0503020204020204" charset="-122"/>
                <a:ea typeface="微软雅黑" panose="020B0503020204020204" charset="-122"/>
                <a:cs typeface="微软雅黑" panose="020B0503020204020204" charset="-122"/>
              </a:rPr>
              <a:t>Conclusion &amp; Future</a:t>
            </a:r>
          </a:p>
        </p:txBody>
      </p:sp>
      <p:sp>
        <p:nvSpPr>
          <p:cNvPr id="28" name="椭圆 27"/>
          <p:cNvSpPr>
            <a:spLocks noChangeAspect="1"/>
          </p:cNvSpPr>
          <p:nvPr>
            <p:custDataLst>
              <p:tags r:id="rId13"/>
            </p:custDataLst>
          </p:nvPr>
        </p:nvSpPr>
        <p:spPr>
          <a:xfrm>
            <a:off x="6324600" y="4327843"/>
            <a:ext cx="539750" cy="539750"/>
          </a:xfrm>
          <a:prstGeom prst="ellipse">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0" name="文本框 29"/>
          <p:cNvSpPr txBox="1"/>
          <p:nvPr>
            <p:custDataLst>
              <p:tags r:id="rId14"/>
            </p:custDataLst>
          </p:nvPr>
        </p:nvSpPr>
        <p:spPr>
          <a:xfrm>
            <a:off x="6929120" y="4242753"/>
            <a:ext cx="3806825" cy="521970"/>
          </a:xfrm>
          <a:prstGeom prst="rect">
            <a:avLst/>
          </a:prstGeom>
          <a:noFill/>
        </p:spPr>
        <p:txBody>
          <a:bodyPr wrap="square" rtlCol="0">
            <a:spAutoFit/>
          </a:bodyPr>
          <a:lstStyle/>
          <a:p>
            <a:pPr algn="l"/>
            <a:r>
              <a:rPr lang="zh-CN" altLang="en-US" sz="28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参考文献</a:t>
            </a:r>
          </a:p>
        </p:txBody>
      </p:sp>
      <p:sp>
        <p:nvSpPr>
          <p:cNvPr id="31" name="文本框 30"/>
          <p:cNvSpPr txBox="1"/>
          <p:nvPr>
            <p:custDataLst>
              <p:tags r:id="rId15"/>
            </p:custDataLst>
          </p:nvPr>
        </p:nvSpPr>
        <p:spPr>
          <a:xfrm>
            <a:off x="6929120" y="4677728"/>
            <a:ext cx="3015615" cy="275590"/>
          </a:xfrm>
          <a:prstGeom prst="rect">
            <a:avLst/>
          </a:prstGeom>
          <a:noFill/>
        </p:spPr>
        <p:txBody>
          <a:bodyPr wrap="square" rtlCol="0">
            <a:spAutoFit/>
          </a:bodyPr>
          <a:lstStyle/>
          <a:p>
            <a:pPr algn="l"/>
            <a:r>
              <a:rPr lang="en-US" altLang="zh-CN" sz="1200" dirty="0">
                <a:solidFill>
                  <a:schemeClr val="bg2">
                    <a:lumMod val="25000"/>
                  </a:schemeClr>
                </a:solidFill>
                <a:latin typeface="微软雅黑" panose="020B0503020204020204" charset="-122"/>
                <a:ea typeface="微软雅黑" panose="020B0503020204020204" charset="-122"/>
                <a:cs typeface="微软雅黑" panose="020B0503020204020204" charset="-122"/>
              </a:rPr>
              <a:t>References</a:t>
            </a:r>
          </a:p>
        </p:txBody>
      </p:sp>
      <p:pic>
        <p:nvPicPr>
          <p:cNvPr id="33" name="图片 32" descr="templates\docerresourceshop\icons\\32313538343833323b32313538343831333bd0b4c2dbcec4"/>
          <p:cNvPicPr>
            <a:picLocks noChangeAspect="1"/>
          </p:cNvPicPr>
          <p:nvPr>
            <p:custDataLst>
              <p:tags r:id="rId16"/>
            </p:custDataLst>
          </p:nvPr>
        </p:nvPicPr>
        <p:blipFill>
          <a:blip r:embed="rId22">
            <a:extLst>
              <a:ext uri="{96DAC541-7B7A-43D3-8B79-37D633B846F1}">
                <asvg:svgBlip xmlns:asvg="http://schemas.microsoft.com/office/drawing/2016/SVG/main" r:embed="rId23"/>
              </a:ext>
            </a:extLst>
          </a:blip>
          <a:stretch>
            <a:fillRect/>
          </a:stretch>
        </p:blipFill>
        <p:spPr>
          <a:xfrm>
            <a:off x="6414475" y="4417718"/>
            <a:ext cx="360000" cy="360000"/>
          </a:xfrm>
          <a:prstGeom prst="rect">
            <a:avLst/>
          </a:prstGeom>
        </p:spPr>
      </p:pic>
      <p:pic>
        <p:nvPicPr>
          <p:cNvPr id="34" name="图片 33" descr="templates\docerresourceshop\icons\\32313538343833323b32313538343832393bc2dbcec4c1e9b8d0"/>
          <p:cNvPicPr>
            <a:picLocks noChangeAspect="1"/>
          </p:cNvPicPr>
          <p:nvPr>
            <p:custDataLst>
              <p:tags r:id="rId17"/>
            </p:custDataLst>
          </p:nvPr>
        </p:nvPicPr>
        <p:blipFill>
          <a:blip r:embed="rId24">
            <a:extLst>
              <a:ext uri="{96DAC541-7B7A-43D3-8B79-37D633B846F1}">
                <asvg:svgBlip xmlns:asvg="http://schemas.microsoft.com/office/drawing/2016/SVG/main" r:embed="rId25"/>
              </a:ext>
            </a:extLst>
          </a:blip>
          <a:stretch>
            <a:fillRect/>
          </a:stretch>
        </p:blipFill>
        <p:spPr>
          <a:xfrm>
            <a:off x="6414475" y="3202328"/>
            <a:ext cx="360000" cy="360000"/>
          </a:xfrm>
          <a:prstGeom prst="rect">
            <a:avLst/>
          </a:prstGeom>
        </p:spPr>
      </p:pic>
      <p:pic>
        <p:nvPicPr>
          <p:cNvPr id="35" name="图片 34" descr="templates\docerresourceshop\icons\\32313538343833323b32313538343832363bc2dbcec4c6dabfaf"/>
          <p:cNvPicPr>
            <a:picLocks noChangeAspect="1"/>
          </p:cNvPicPr>
          <p:nvPr>
            <p:custDataLst>
              <p:tags r:id="rId18"/>
            </p:custDataLst>
          </p:nvPr>
        </p:nvPicPr>
        <p:blipFill>
          <a:blip r:embed="rId26">
            <a:extLst>
              <a:ext uri="{96DAC541-7B7A-43D3-8B79-37D633B846F1}">
                <asvg:svgBlip xmlns:asvg="http://schemas.microsoft.com/office/drawing/2016/SVG/main" r:embed="rId27"/>
              </a:ext>
            </a:extLst>
          </a:blip>
          <a:stretch>
            <a:fillRect/>
          </a:stretch>
        </p:blipFill>
        <p:spPr>
          <a:xfrm>
            <a:off x="2053930" y="4417718"/>
            <a:ext cx="360000" cy="360000"/>
          </a:xfrm>
          <a:prstGeom prst="rect">
            <a:avLst/>
          </a:prstGeom>
        </p:spPr>
      </p:pic>
      <p:pic>
        <p:nvPicPr>
          <p:cNvPr id="37" name="图片 36" descr="templates\docerresourceshop\icons\\32313538393030343b32313538383134393bc2dbcec4"/>
          <p:cNvPicPr>
            <a:picLocks noChangeAspect="1"/>
          </p:cNvPicPr>
          <p:nvPr>
            <p:custDataLst>
              <p:tags r:id="rId19"/>
            </p:custDataLst>
          </p:nvPr>
        </p:nvPicPr>
        <p:blipFill>
          <a:blip r:embed="rId28">
            <a:extLst>
              <a:ext uri="{96DAC541-7B7A-43D3-8B79-37D633B846F1}">
                <asvg:svgBlip xmlns:asvg="http://schemas.microsoft.com/office/drawing/2016/SVG/main" r:embed="rId29"/>
              </a:ext>
            </a:extLst>
          </a:blip>
          <a:stretch>
            <a:fillRect/>
          </a:stretch>
        </p:blipFill>
        <p:spPr>
          <a:xfrm>
            <a:off x="2053930" y="3202328"/>
            <a:ext cx="360000" cy="360000"/>
          </a:xfrm>
          <a:prstGeom prst="rect">
            <a:avLst/>
          </a:prstGeom>
        </p:spPr>
      </p:pic>
      <p:pic>
        <p:nvPicPr>
          <p:cNvPr id="6" name="图片 5"/>
          <p:cNvPicPr>
            <a:picLocks noChangeAspect="1"/>
          </p:cNvPicPr>
          <p:nvPr/>
        </p:nvPicPr>
        <p:blipFill>
          <a:blip r:embed="rId30">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5" name="矩形 4">
            <a:extLst>
              <a:ext uri="{FF2B5EF4-FFF2-40B4-BE49-F238E27FC236}">
                <a16:creationId xmlns:a16="http://schemas.microsoft.com/office/drawing/2014/main" id="{A8104C95-33F1-4623-AA5F-4ACCE494560F}"/>
              </a:ext>
            </a:extLst>
          </p:cNvPr>
          <p:cNvSpPr/>
          <p:nvPr/>
        </p:nvSpPr>
        <p:spPr>
          <a:xfrm>
            <a:off x="2606565" y="1152851"/>
            <a:ext cx="7648904" cy="4832092"/>
          </a:xfrm>
          <a:prstGeom prst="rect">
            <a:avLst/>
          </a:prstGeom>
        </p:spPr>
        <p:txBody>
          <a:bodyPr wrap="square">
            <a:spAutoFit/>
          </a:bodyPr>
          <a:lstStyle/>
          <a:p>
            <a:pPr lvl="0" eaLnBrk="0" fontAlgn="base" hangingPunct="0">
              <a:spcBef>
                <a:spcPct val="0"/>
              </a:spcBef>
              <a:spcAft>
                <a:spcPct val="0"/>
              </a:spcAft>
              <a:buFontTx/>
              <a:buChar char="•"/>
            </a:pPr>
            <a:r>
              <a:rPr lang="zh-CN" altLang="zh-CN" sz="2800" b="1">
                <a:latin typeface="Arial" panose="020B0604020202020204" pitchFamily="34" charset="0"/>
              </a:rPr>
              <a:t>Big Data Analysis &amp; Mining</a:t>
            </a:r>
            <a:endParaRPr lang="zh-CN" altLang="zh-CN" sz="2800">
              <a:latin typeface="Arial" panose="020B0604020202020204" pitchFamily="34" charset="0"/>
            </a:endParaRPr>
          </a:p>
          <a:p>
            <a:pPr lvl="0" eaLnBrk="0" fontAlgn="base" hangingPunct="0">
              <a:spcBef>
                <a:spcPct val="0"/>
              </a:spcBef>
              <a:spcAft>
                <a:spcPct val="0"/>
              </a:spcAft>
              <a:buFontTx/>
              <a:buChar char="•"/>
            </a:pPr>
            <a:r>
              <a:rPr lang="zh-CN" altLang="zh-CN" sz="2800" b="1">
                <a:latin typeface="Arial" panose="020B0604020202020204" pitchFamily="34" charset="0"/>
              </a:rPr>
              <a:t>Intelligent Transportation Systems</a:t>
            </a:r>
            <a:endParaRPr lang="zh-CN" altLang="zh-CN" sz="2800">
              <a:latin typeface="Arial" panose="020B0604020202020204" pitchFamily="34" charset="0"/>
            </a:endParaRPr>
          </a:p>
          <a:p>
            <a:pPr lvl="0" eaLnBrk="0" fontAlgn="base" hangingPunct="0">
              <a:spcBef>
                <a:spcPct val="0"/>
              </a:spcBef>
              <a:spcAft>
                <a:spcPct val="0"/>
              </a:spcAft>
              <a:buFontTx/>
              <a:buChar char="•"/>
            </a:pPr>
            <a:r>
              <a:rPr lang="zh-CN" altLang="zh-CN" sz="2800" b="1">
                <a:latin typeface="Arial" panose="020B0604020202020204" pitchFamily="34" charset="0"/>
              </a:rPr>
              <a:t>Robotic Path Planning</a:t>
            </a:r>
            <a:endParaRPr lang="zh-CN" altLang="zh-CN" sz="2800">
              <a:latin typeface="Arial" panose="020B0604020202020204" pitchFamily="34" charset="0"/>
            </a:endParaRPr>
          </a:p>
          <a:p>
            <a:pPr lvl="0" eaLnBrk="0" fontAlgn="base" hangingPunct="0">
              <a:spcBef>
                <a:spcPct val="0"/>
              </a:spcBef>
              <a:spcAft>
                <a:spcPct val="0"/>
              </a:spcAft>
              <a:buFontTx/>
              <a:buChar char="•"/>
            </a:pPr>
            <a:r>
              <a:rPr lang="zh-CN" altLang="zh-CN" sz="2800" b="1">
                <a:latin typeface="Arial" panose="020B0604020202020204" pitchFamily="34" charset="0"/>
              </a:rPr>
              <a:t>Network Optimization</a:t>
            </a:r>
            <a:endParaRPr lang="zh-CN" altLang="zh-CN" sz="2800">
              <a:latin typeface="Arial" panose="020B0604020202020204" pitchFamily="34" charset="0"/>
            </a:endParaRPr>
          </a:p>
          <a:p>
            <a:pPr lvl="0" eaLnBrk="0" fontAlgn="base" hangingPunct="0">
              <a:spcBef>
                <a:spcPct val="0"/>
              </a:spcBef>
              <a:spcAft>
                <a:spcPct val="0"/>
              </a:spcAft>
              <a:buFontTx/>
              <a:buChar char="•"/>
            </a:pPr>
            <a:r>
              <a:rPr lang="zh-CN" altLang="zh-CN" sz="2800" b="1">
                <a:latin typeface="Arial" panose="020B0604020202020204" pitchFamily="34" charset="0"/>
              </a:rPr>
              <a:t>Image Processing &amp; Computer Vision</a:t>
            </a:r>
            <a:endParaRPr lang="zh-CN" altLang="zh-CN" sz="2800">
              <a:latin typeface="Arial" panose="020B0604020202020204" pitchFamily="34" charset="0"/>
            </a:endParaRPr>
          </a:p>
          <a:p>
            <a:pPr lvl="0" eaLnBrk="0" fontAlgn="base" hangingPunct="0">
              <a:spcBef>
                <a:spcPct val="0"/>
              </a:spcBef>
              <a:spcAft>
                <a:spcPct val="0"/>
              </a:spcAft>
              <a:buFontTx/>
              <a:buChar char="•"/>
            </a:pPr>
            <a:r>
              <a:rPr lang="zh-CN" altLang="zh-CN" sz="2800" b="1">
                <a:latin typeface="Arial" panose="020B0604020202020204" pitchFamily="34" charset="0"/>
              </a:rPr>
              <a:t>Smart Manufacturing &amp; Scheduling</a:t>
            </a:r>
            <a:endParaRPr lang="zh-CN" altLang="zh-CN" sz="2800">
              <a:latin typeface="Arial" panose="020B0604020202020204" pitchFamily="34" charset="0"/>
            </a:endParaRPr>
          </a:p>
          <a:p>
            <a:pPr lvl="0" eaLnBrk="0" fontAlgn="base" hangingPunct="0">
              <a:spcBef>
                <a:spcPct val="0"/>
              </a:spcBef>
              <a:spcAft>
                <a:spcPct val="0"/>
              </a:spcAft>
              <a:buFontTx/>
              <a:buChar char="•"/>
            </a:pPr>
            <a:r>
              <a:rPr lang="zh-CN" altLang="zh-CN" sz="2800" b="1">
                <a:latin typeface="Arial" panose="020B0604020202020204" pitchFamily="34" charset="0"/>
              </a:rPr>
              <a:t>Financial Engineering</a:t>
            </a:r>
            <a:endParaRPr lang="zh-CN" altLang="zh-CN" sz="2800">
              <a:latin typeface="Arial" panose="020B0604020202020204" pitchFamily="34" charset="0"/>
            </a:endParaRPr>
          </a:p>
          <a:p>
            <a:pPr lvl="0" eaLnBrk="0" fontAlgn="base" hangingPunct="0">
              <a:spcBef>
                <a:spcPct val="0"/>
              </a:spcBef>
              <a:spcAft>
                <a:spcPct val="0"/>
              </a:spcAft>
              <a:buFontTx/>
              <a:buChar char="•"/>
            </a:pPr>
            <a:r>
              <a:rPr lang="zh-CN" altLang="zh-CN" sz="2800" b="1">
                <a:latin typeface="Arial" panose="020B0604020202020204" pitchFamily="34" charset="0"/>
              </a:rPr>
              <a:t>Bioinformatics &amp; Genomics</a:t>
            </a:r>
            <a:endParaRPr lang="zh-CN" altLang="zh-CN" sz="2800">
              <a:latin typeface="Arial" panose="020B0604020202020204" pitchFamily="34" charset="0"/>
            </a:endParaRPr>
          </a:p>
          <a:p>
            <a:pPr lvl="0" eaLnBrk="0" fontAlgn="base" hangingPunct="0">
              <a:spcBef>
                <a:spcPct val="0"/>
              </a:spcBef>
              <a:spcAft>
                <a:spcPct val="0"/>
              </a:spcAft>
              <a:buFontTx/>
              <a:buChar char="•"/>
            </a:pPr>
            <a:r>
              <a:rPr lang="zh-CN" altLang="zh-CN" sz="2800" b="1">
                <a:latin typeface="Arial" panose="020B0604020202020204" pitchFamily="34" charset="0"/>
              </a:rPr>
              <a:t>Smart Grid Optimization</a:t>
            </a:r>
            <a:endParaRPr lang="zh-CN" altLang="zh-CN" sz="2800">
              <a:latin typeface="Arial" panose="020B0604020202020204" pitchFamily="34" charset="0"/>
            </a:endParaRPr>
          </a:p>
          <a:p>
            <a:pPr lvl="0" eaLnBrk="0" fontAlgn="base" hangingPunct="0">
              <a:spcBef>
                <a:spcPct val="0"/>
              </a:spcBef>
              <a:spcAft>
                <a:spcPct val="0"/>
              </a:spcAft>
              <a:buFontTx/>
              <a:buChar char="•"/>
            </a:pPr>
            <a:r>
              <a:rPr lang="zh-CN" altLang="zh-CN" sz="2800" b="1">
                <a:latin typeface="Arial" panose="020B0604020202020204" pitchFamily="34" charset="0"/>
              </a:rPr>
              <a:t>Emerging Artificial Intelligence Applications</a:t>
            </a:r>
            <a:endParaRPr lang="zh-CN" altLang="zh-CN" sz="2800">
              <a:latin typeface="Arial" panose="020B0604020202020204" pitchFamily="34" charset="0"/>
            </a:endParaRPr>
          </a:p>
        </p:txBody>
      </p:sp>
    </p:spTree>
    <p:extLst>
      <p:ext uri="{BB962C8B-B14F-4D97-AF65-F5344CB8AC3E}">
        <p14:creationId xmlns:p14="http://schemas.microsoft.com/office/powerpoint/2010/main" val="2583888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60855" y="3286125"/>
            <a:ext cx="8670925" cy="3185160"/>
          </a:xfrm>
          <a:prstGeom prst="rect">
            <a:avLst/>
          </a:prstGeom>
          <a:noFill/>
          <a:ln w="19050">
            <a:gradFill>
              <a:gsLst>
                <a:gs pos="0">
                  <a:srgbClr val="0B2780"/>
                </a:gs>
                <a:gs pos="100000">
                  <a:srgbClr val="091D66"/>
                </a:gs>
              </a:gsLst>
              <a:lin ang="27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0" name="文本框 29"/>
          <p:cNvSpPr txBox="1"/>
          <p:nvPr>
            <p:custDataLst>
              <p:tags r:id="rId1"/>
            </p:custDataLst>
          </p:nvPr>
        </p:nvSpPr>
        <p:spPr>
          <a:xfrm>
            <a:off x="421640" y="109855"/>
            <a:ext cx="3015615" cy="460375"/>
          </a:xfrm>
          <a:prstGeom prst="rect">
            <a:avLst/>
          </a:prstGeom>
          <a:noFill/>
        </p:spPr>
        <p:txBody>
          <a:bodyPr wrap="square" rtlCol="0">
            <a:spAutoFit/>
          </a:bodyPr>
          <a:lstStyle/>
          <a:p>
            <a:pPr algn="l"/>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总结</a:t>
            </a:r>
          </a:p>
        </p:txBody>
      </p:sp>
      <p:sp>
        <p:nvSpPr>
          <p:cNvPr id="31" name="文本框 30"/>
          <p:cNvSpPr txBox="1"/>
          <p:nvPr>
            <p:custDataLst>
              <p:tags r:id="rId2"/>
            </p:custDataLst>
          </p:nvPr>
        </p:nvSpPr>
        <p:spPr>
          <a:xfrm>
            <a:off x="421640" y="544830"/>
            <a:ext cx="3015615" cy="275590"/>
          </a:xfrm>
          <a:prstGeom prst="rect">
            <a:avLst/>
          </a:prstGeom>
          <a:noFill/>
        </p:spPr>
        <p:txBody>
          <a:bodyPr wrap="square" rtlCol="0">
            <a:spAutoFit/>
          </a:bodyPr>
          <a:lstStyle/>
          <a:p>
            <a:pPr algn="l"/>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Conclusion</a:t>
            </a:r>
          </a:p>
        </p:txBody>
      </p:sp>
      <p:pic>
        <p:nvPicPr>
          <p:cNvPr id="3" name="http://photo-static-api.fotomore.com/creative/vcg/400/new/VCG41N846095804.jpg" descr="templates\picture_hover\&amp;pky270_sjzg_VCG41N846095804&amp;2&amp;src_toppic_inpsrchzd1&amp;"/>
          <p:cNvPicPr>
            <a:picLocks noChangeAspect="1"/>
          </p:cNvPicPr>
          <p:nvPr/>
        </p:nvPicPr>
        <p:blipFill>
          <a:blip r:embed="rId4"/>
          <a:srcRect l="5" t="71056" r="5" b="2219"/>
          <a:stretch>
            <a:fillRect/>
          </a:stretch>
        </p:blipFill>
        <p:spPr>
          <a:xfrm>
            <a:off x="1270" y="1119505"/>
            <a:ext cx="12190730" cy="2171700"/>
          </a:xfrm>
          <a:custGeom>
            <a:avLst/>
            <a:gdLst/>
            <a:ahLst/>
            <a:cxnLst>
              <a:cxn ang="3">
                <a:pos x="hc" y="t"/>
              </a:cxn>
              <a:cxn ang="cd2">
                <a:pos x="l" y="vc"/>
              </a:cxn>
              <a:cxn ang="cd4">
                <a:pos x="hc" y="b"/>
              </a:cxn>
              <a:cxn ang="0">
                <a:pos x="r" y="vc"/>
              </a:cxn>
            </a:cxnLst>
            <a:rect l="l" t="t" r="r" b="b"/>
            <a:pathLst>
              <a:path w="19198" h="3420">
                <a:moveTo>
                  <a:pt x="0" y="0"/>
                </a:moveTo>
                <a:lnTo>
                  <a:pt x="19198" y="0"/>
                </a:lnTo>
                <a:lnTo>
                  <a:pt x="19198" y="3420"/>
                </a:lnTo>
                <a:lnTo>
                  <a:pt x="0" y="3420"/>
                </a:lnTo>
                <a:lnTo>
                  <a:pt x="0" y="0"/>
                </a:lnTo>
                <a:close/>
              </a:path>
            </a:pathLst>
          </a:custGeom>
        </p:spPr>
      </p:pic>
      <p:sp>
        <p:nvSpPr>
          <p:cNvPr id="9" name="矩形 8"/>
          <p:cNvSpPr/>
          <p:nvPr/>
        </p:nvSpPr>
        <p:spPr>
          <a:xfrm>
            <a:off x="1270" y="1114425"/>
            <a:ext cx="12190730" cy="2171700"/>
          </a:xfrm>
          <a:prstGeom prst="rect">
            <a:avLst/>
          </a:prstGeom>
          <a:gradFill>
            <a:gsLst>
              <a:gs pos="0">
                <a:srgbClr val="0B2780">
                  <a:alpha val="50000"/>
                </a:srgbClr>
              </a:gs>
              <a:gs pos="100000">
                <a:srgbClr val="091D66">
                  <a:alpha val="5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339465" y="1885315"/>
            <a:ext cx="5249545" cy="768350"/>
          </a:xfrm>
          <a:prstGeom prst="rect">
            <a:avLst/>
          </a:prstGeom>
          <a:noFill/>
          <a:effectLst/>
        </p:spPr>
        <p:txBody>
          <a:bodyPr wrap="square" rtlCol="0">
            <a:spAutoFit/>
          </a:bodyPr>
          <a:lstStyle/>
          <a:p>
            <a:pPr algn="dist"/>
            <a:r>
              <a:rPr lang="zh-CN" altLang="en-US" sz="4400" b="1" dirty="0">
                <a:solidFill>
                  <a:schemeClr val="bg1"/>
                </a:solidFill>
                <a:latin typeface="微软雅黑" panose="020B0503020204020204" charset="-122"/>
                <a:ea typeface="微软雅黑" panose="020B0503020204020204" charset="-122"/>
              </a:rPr>
              <a:t>总结与展望</a:t>
            </a:r>
          </a:p>
        </p:txBody>
      </p:sp>
      <p:sp>
        <p:nvSpPr>
          <p:cNvPr id="40" name="文本框 39"/>
          <p:cNvSpPr txBox="1"/>
          <p:nvPr/>
        </p:nvSpPr>
        <p:spPr>
          <a:xfrm>
            <a:off x="2129790" y="3429000"/>
            <a:ext cx="7930515" cy="2955925"/>
          </a:xfrm>
          <a:prstGeom prst="rect">
            <a:avLst/>
          </a:prstGeom>
          <a:noFill/>
        </p:spPr>
        <p:txBody>
          <a:bodyPr wrap="square" rtlCol="0">
            <a:noAutofit/>
          </a:bodyPr>
          <a:lstStyle/>
          <a:p>
            <a:pPr algn="just">
              <a:lnSpc>
                <a:spcPct val="150000"/>
              </a:lnSpc>
              <a:spcBef>
                <a:spcPts val="0"/>
              </a:spcBef>
              <a:spcAft>
                <a:spcPts val="0"/>
              </a:spcAft>
            </a:pPr>
            <a:r>
              <a:rPr lang="en-US" altLang="zh-CN" b="1" dirty="0">
                <a:solidFill>
                  <a:schemeClr val="bg2">
                    <a:lumMod val="25000"/>
                  </a:schemeClr>
                </a:solidFill>
                <a:latin typeface="微软雅黑" panose="020B0503020204020204" charset="-122"/>
                <a:ea typeface="微软雅黑" panose="020B0503020204020204" charset="-122"/>
                <a:cs typeface="微软雅黑" panose="020B0503020204020204" charset="-122"/>
              </a:rPr>
              <a:t>ACO</a:t>
            </a:r>
            <a:r>
              <a:rPr lang="zh-CN" altLang="en-US" b="1" dirty="0">
                <a:solidFill>
                  <a:schemeClr val="bg2">
                    <a:lumMod val="25000"/>
                  </a:schemeClr>
                </a:solidFill>
                <a:latin typeface="微软雅黑" panose="020B0503020204020204" charset="-122"/>
                <a:ea typeface="微软雅黑" panose="020B0503020204020204" charset="-122"/>
                <a:cs typeface="微软雅黑" panose="020B0503020204020204" charset="-122"/>
              </a:rPr>
              <a:t>的核心优势在于：</a:t>
            </a:r>
            <a:endParaRPr lang="en-US" altLang="zh-CN" b="1"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algn="just">
              <a:lnSpc>
                <a:spcPct val="15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    1</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、通过信息素正反馈机制快速收敛至优质解</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algn="just">
              <a:lnSpc>
                <a:spcPct val="15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    2</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、参数</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α,β,ρ</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实现探索与利用的平衡</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algn="just">
              <a:lnSpc>
                <a:spcPct val="15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    3</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、在动态环境（如</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AntNet</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）中展现卓越适应性</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algn="just">
              <a:lnSpc>
                <a:spcPct val="15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cs typeface="微软雅黑" panose="020B0503020204020204" charset="-122"/>
              </a:rPr>
              <a:t>未来研究方向包括：</a:t>
            </a:r>
          </a:p>
          <a:p>
            <a:pPr algn="just">
              <a:lnSpc>
                <a:spcPct val="15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    1</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、结合深度学习等混合算法。</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algn="just">
              <a:lnSpc>
                <a:spcPct val="15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    2</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、扩展至物联网（</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IoT</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）等新兴领域。</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635" y="4176395"/>
            <a:ext cx="12191365" cy="2681605"/>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1" name="圆角矩形 10"/>
          <p:cNvSpPr/>
          <p:nvPr>
            <p:custDataLst>
              <p:tags r:id="rId2"/>
            </p:custDataLst>
          </p:nvPr>
        </p:nvSpPr>
        <p:spPr>
          <a:xfrm>
            <a:off x="1645285" y="1065530"/>
            <a:ext cx="8901430" cy="4726940"/>
          </a:xfrm>
          <a:prstGeom prst="roundRect">
            <a:avLst>
              <a:gd name="adj" fmla="val 0"/>
            </a:avLst>
          </a:prstGeom>
          <a:solidFill>
            <a:schemeClr val="bg1">
              <a:lumMod val="95000"/>
            </a:schemeClr>
          </a:solidFill>
          <a:ln w="38100">
            <a:noFill/>
          </a:ln>
          <a:effectLst>
            <a:outerShdw blurRad="330200" dist="254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4" name="图片 3" descr="templates\docerresourceshop\icons\\32313533373834373b32313533373831393bd1a7cabfc3b1"/>
          <p:cNvPicPr>
            <a:picLocks noChangeAspect="1"/>
          </p:cNvPicPr>
          <p:nvPr>
            <p:custDataLst>
              <p:tags r:id="rId3"/>
            </p:custDataLst>
          </p:nvPr>
        </p:nvPicPr>
        <p:blipFill>
          <a:blip r:embed="rId7">
            <a:extLst>
              <a:ext uri="{96DAC541-7B7A-43D3-8B79-37D633B846F1}">
                <asvg:svgBlip xmlns:asvg="http://schemas.microsoft.com/office/drawing/2016/SVG/main" r:embed="rId8"/>
              </a:ext>
            </a:extLst>
          </a:blip>
          <a:stretch>
            <a:fillRect/>
          </a:stretch>
        </p:blipFill>
        <p:spPr>
          <a:xfrm>
            <a:off x="2604135" y="1395095"/>
            <a:ext cx="1720850" cy="1720850"/>
          </a:xfrm>
          <a:prstGeom prst="rect">
            <a:avLst/>
          </a:prstGeom>
        </p:spPr>
      </p:pic>
      <p:sp>
        <p:nvSpPr>
          <p:cNvPr id="3" name="文本框 2"/>
          <p:cNvSpPr txBox="1"/>
          <p:nvPr/>
        </p:nvSpPr>
        <p:spPr>
          <a:xfrm>
            <a:off x="4758690" y="1687195"/>
            <a:ext cx="5033010" cy="1015663"/>
          </a:xfrm>
          <a:prstGeom prst="rect">
            <a:avLst/>
          </a:prstGeom>
          <a:noFill/>
        </p:spPr>
        <p:txBody>
          <a:bodyPr wrap="square" rtlCol="0">
            <a:spAutoFit/>
          </a:bodyPr>
          <a:lstStyle/>
          <a:p>
            <a:r>
              <a:rPr lang="en-US" altLang="zh-CN" sz="6000" b="1" dirty="0">
                <a:gradFill>
                  <a:gsLst>
                    <a:gs pos="0">
                      <a:srgbClr val="0B2780"/>
                    </a:gs>
                    <a:gs pos="100000">
                      <a:srgbClr val="091D66"/>
                    </a:gs>
                  </a:gsLst>
                  <a:lin ang="2700000" scaled="0"/>
                </a:gradFill>
                <a:latin typeface="微软雅黑" panose="020B0503020204020204" charset="-122"/>
                <a:ea typeface="微软雅黑" panose="020B0503020204020204" charset="-122"/>
                <a:cs typeface="微软雅黑" panose="020B0503020204020204" charset="-122"/>
              </a:rPr>
              <a:t>PART FOUR</a:t>
            </a:r>
          </a:p>
        </p:txBody>
      </p:sp>
      <p:cxnSp>
        <p:nvCxnSpPr>
          <p:cNvPr id="5" name="直接连接符 4"/>
          <p:cNvCxnSpPr/>
          <p:nvPr/>
        </p:nvCxnSpPr>
        <p:spPr>
          <a:xfrm>
            <a:off x="4071620" y="2667635"/>
            <a:ext cx="5516880" cy="0"/>
          </a:xfrm>
          <a:prstGeom prst="line">
            <a:avLst/>
          </a:prstGeom>
          <a:ln w="19050">
            <a:gradFill>
              <a:gsLst>
                <a:gs pos="0">
                  <a:srgbClr val="0B2780"/>
                </a:gs>
                <a:gs pos="100000">
                  <a:srgbClr val="091D66"/>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4"/>
            </p:custDataLst>
          </p:nvPr>
        </p:nvSpPr>
        <p:spPr>
          <a:xfrm>
            <a:off x="1645285" y="3320415"/>
            <a:ext cx="8901430" cy="706755"/>
          </a:xfrm>
          <a:prstGeom prst="rect">
            <a:avLst/>
          </a:prstGeom>
          <a:noFill/>
        </p:spPr>
        <p:txBody>
          <a:bodyPr wrap="square" rtlCol="0">
            <a:spAutoFit/>
          </a:bodyPr>
          <a:lstStyle/>
          <a:p>
            <a:pPr algn="ctr"/>
            <a:r>
              <a:rPr lang="zh-CN" altLang="en-US" sz="40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参考文献</a:t>
            </a:r>
          </a:p>
        </p:txBody>
      </p:sp>
      <p:pic>
        <p:nvPicPr>
          <p:cNvPr id="8" name="图片 7"/>
          <p:cNvPicPr>
            <a:picLocks noChangeAspect="1"/>
          </p:cNvPicPr>
          <p:nvPr/>
        </p:nvPicPr>
        <p:blipFill>
          <a:blip r:embed="rId9">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7" name="文本框 6"/>
          <p:cNvSpPr txBox="1"/>
          <p:nvPr>
            <p:custDataLst>
              <p:tags r:id="rId5"/>
            </p:custDataLst>
          </p:nvPr>
        </p:nvSpPr>
        <p:spPr>
          <a:xfrm>
            <a:off x="4807585" y="4408805"/>
            <a:ext cx="2578100" cy="368300"/>
          </a:xfrm>
          <a:prstGeom prst="rect">
            <a:avLst/>
          </a:prstGeom>
          <a:noFill/>
        </p:spPr>
        <p:txBody>
          <a:bodyPr wrap="square" rtlCol="0">
            <a:spAutoFit/>
          </a:bodyPr>
          <a:lstStyle/>
          <a:p>
            <a:pPr algn="ct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mn-ea"/>
              </a:rPr>
              <a:t>References </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3" name="图片 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1"/>
            </p:custDataLst>
          </p:nvPr>
        </p:nvSpPr>
        <p:spPr>
          <a:xfrm>
            <a:off x="421641" y="121285"/>
            <a:ext cx="3395448"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参考文献</a:t>
            </a:r>
          </a:p>
        </p:txBody>
      </p:sp>
      <p:sp>
        <p:nvSpPr>
          <p:cNvPr id="10" name="文本框 9"/>
          <p:cNvSpPr txBox="1"/>
          <p:nvPr>
            <p:custDataLst>
              <p:tags r:id="rId2"/>
            </p:custDataLst>
          </p:nvPr>
        </p:nvSpPr>
        <p:spPr>
          <a:xfrm>
            <a:off x="421640" y="534994"/>
            <a:ext cx="3395448" cy="275590"/>
          </a:xfrm>
          <a:prstGeom prst="rect">
            <a:avLst/>
          </a:prstGeom>
          <a:noFill/>
        </p:spPr>
        <p:txBody>
          <a:bodyPr wrap="square" rtlCol="0">
            <a:spAutoFit/>
          </a:bodyPr>
          <a:lstStyle/>
          <a:p>
            <a:r>
              <a:rPr lang="en-US" altLang="zh-CN" sz="1200"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mn-ea"/>
              </a:rPr>
              <a:t>References</a:t>
            </a:r>
            <a:endPar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421005" y="1010285"/>
            <a:ext cx="10792460" cy="5727700"/>
          </a:xfrm>
          <a:prstGeom prst="rect">
            <a:avLst/>
          </a:prstGeom>
          <a:noFill/>
        </p:spPr>
        <p:txBody>
          <a:bodyPr wrap="square" rtlCol="0">
            <a:noAutofit/>
          </a:bodyPr>
          <a:lstStyle/>
          <a:p>
            <a:r>
              <a:rPr lang="en-US" altLang="zh-CN"/>
              <a:t>[1] D.A. Alexandrov and Y.A. Kochetov. The behavior of the ant colony algorithm for the set covering problem. In K. Inderfurth, G. Schwodiauer, </a:t>
            </a:r>
            <a:r>
              <a:rPr lang="en-US" altLang="en-US"/>
              <a:t>¨</a:t>
            </a:r>
            <a:r>
              <a:rPr lang="en-US" altLang="zh-CN"/>
              <a:t>W. Domschke, F. Juhnke, P. Kleinschmidt, and G. Wascher, editors, </a:t>
            </a:r>
            <a:r>
              <a:rPr lang="en-US" altLang="en-US"/>
              <a:t>¨</a:t>
            </a:r>
            <a:r>
              <a:rPr lang="en-US" altLang="zh-CN"/>
              <a:t> Operations Research Proceedings 1999, pages 255–260. Springer Verlag, 2000.</a:t>
            </a:r>
          </a:p>
          <a:p>
            <a:r>
              <a:rPr lang="en-US" altLang="zh-CN"/>
              <a:t>[2] A. Bauer, B. Bullnheimer, R. F. Hartl, and C. Strauss. An ant colony optimization approach for the single machine total tardiness problem. In Proceedings of the 1999 Congress on Evolutionary Computation (CEC’99), pages 1445–1450. IEEE Press, Piscataway, NJ, 1999.</a:t>
            </a:r>
          </a:p>
          <a:p>
            <a:r>
              <a:rPr lang="en-US" altLang="zh-CN"/>
              <a:t>[3] R. Beckers, J.-L. Deneubourg, and S. Goss. Modulation of trail laying inthe ant Lasius niger (hymenoptera: Formicidae) and its role in the collectiveselection of a food source. Journal of Insect Behavior, 6(6):751–759, 1993.</a:t>
            </a:r>
          </a:p>
          <a:p>
            <a:r>
              <a:rPr lang="en-US" altLang="zh-CN"/>
              <a:t>[4] R. Bellman, A. O. Esogbue, and I. Nabeshima. Mathematical Aspects of Scheduling and Applications. Pergamon Press, New York, NJ, 1982.</a:t>
            </a:r>
          </a:p>
          <a:p>
            <a:r>
              <a:rPr lang="en-US" altLang="zh-CN"/>
              <a:t>[5] D. Bertsekas. Network Optimization: Continuous and Discrete Models.Athena Scientific, Belmont, MA, 1998.</a:t>
            </a:r>
          </a:p>
          <a:p>
            <a:r>
              <a:rPr lang="en-US" altLang="zh-CN"/>
              <a:t>[6] K. D. Boese, A. B. Kahng, and S. Muddu. A new adaptive multi-start technique for combinatorial global optimization. Operations Research Letters,16:101–113, 1994.</a:t>
            </a:r>
          </a:p>
          <a:p>
            <a:r>
              <a:rPr lang="en-US" altLang="zh-CN"/>
              <a:t>[7] M. Bolondi and M. Bondanza. Parallelizzazione di un algoritmo per larisoluzione del problema del commesso viaggiatore. Master’s thesis, Dipar_x0002_timento di Elettronica, Politecnico di Milano, Italy, 1993.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图文框 14"/>
          <p:cNvSpPr/>
          <p:nvPr/>
        </p:nvSpPr>
        <p:spPr>
          <a:xfrm>
            <a:off x="0" y="0"/>
            <a:ext cx="12191365" cy="6858000"/>
          </a:xfrm>
          <a:prstGeom prst="frame">
            <a:avLst>
              <a:gd name="adj1" fmla="val 3500"/>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微软雅黑" panose="020B0503020204020204" charset="-122"/>
            </a:endParaRPr>
          </a:p>
        </p:txBody>
      </p:sp>
      <p:sp>
        <p:nvSpPr>
          <p:cNvPr id="6" name="圆角矩形 5"/>
          <p:cNvSpPr/>
          <p:nvPr/>
        </p:nvSpPr>
        <p:spPr>
          <a:xfrm>
            <a:off x="1086168" y="963295"/>
            <a:ext cx="10019665" cy="4931410"/>
          </a:xfrm>
          <a:prstGeom prst="roundRect">
            <a:avLst>
              <a:gd name="adj" fmla="val 0"/>
            </a:avLst>
          </a:prstGeom>
          <a:solidFill>
            <a:schemeClr val="bg1">
              <a:lumMod val="95000"/>
            </a:schemeClr>
          </a:solidFill>
          <a:ln>
            <a:noFill/>
          </a:ln>
          <a:effectLst>
            <a:outerShdw blurRad="330200" dist="2540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 name="文本框 1"/>
          <p:cNvSpPr txBox="1"/>
          <p:nvPr/>
        </p:nvSpPr>
        <p:spPr>
          <a:xfrm>
            <a:off x="2154555" y="2418194"/>
            <a:ext cx="7826375" cy="922020"/>
          </a:xfrm>
          <a:prstGeom prst="rect">
            <a:avLst/>
          </a:prstGeom>
          <a:noFill/>
        </p:spPr>
        <p:txBody>
          <a:bodyPr wrap="square" rtlCol="0">
            <a:spAutoFit/>
          </a:bodyPr>
          <a:lstStyle/>
          <a:p>
            <a:pPr algn="dist"/>
            <a:r>
              <a:rPr lang="zh-CN" altLang="en-US" sz="5400" b="1"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mn-ea"/>
              </a:rPr>
              <a:t>蚁群优化算法调研</a:t>
            </a:r>
            <a:endParaRPr lang="en-US" altLang="en-US" sz="5400" b="1"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grpSp>
        <p:nvGrpSpPr>
          <p:cNvPr id="17" name="组合 16"/>
          <p:cNvGrpSpPr/>
          <p:nvPr/>
        </p:nvGrpSpPr>
        <p:grpSpPr>
          <a:xfrm>
            <a:off x="3674427" y="1390129"/>
            <a:ext cx="832485" cy="954405"/>
            <a:chOff x="4316" y="2680"/>
            <a:chExt cx="1560" cy="1788"/>
          </a:xfrm>
        </p:grpSpPr>
        <p:sp>
          <p:nvSpPr>
            <p:cNvPr id="9" name="任意多边形 8"/>
            <p:cNvSpPr/>
            <p:nvPr/>
          </p:nvSpPr>
          <p:spPr>
            <a:xfrm>
              <a:off x="4684" y="2680"/>
              <a:ext cx="1087" cy="605"/>
            </a:xfrm>
            <a:custGeom>
              <a:avLst/>
              <a:gdLst>
                <a:gd name="connisteX0" fmla="*/ 0 w 579120"/>
                <a:gd name="connsiteY0" fmla="*/ 264160 h 472440"/>
                <a:gd name="connisteX1" fmla="*/ 309880 w 579120"/>
                <a:gd name="connsiteY1" fmla="*/ 0 h 472440"/>
                <a:gd name="connisteX2" fmla="*/ 579120 w 579120"/>
                <a:gd name="connsiteY2" fmla="*/ 472440 h 472440"/>
                <a:gd name="connisteX3" fmla="*/ 0 w 579120"/>
                <a:gd name="connsiteY3" fmla="*/ 264160 h 472440"/>
              </a:gdLst>
              <a:ahLst/>
              <a:cxnLst>
                <a:cxn ang="0">
                  <a:pos x="connisteX0" y="connsiteY0"/>
                </a:cxn>
                <a:cxn ang="0">
                  <a:pos x="connisteX1" y="connsiteY1"/>
                </a:cxn>
                <a:cxn ang="0">
                  <a:pos x="connisteX2" y="connsiteY2"/>
                </a:cxn>
                <a:cxn ang="0">
                  <a:pos x="connisteX3" y="connsiteY3"/>
                </a:cxn>
              </a:cxnLst>
              <a:rect l="l" t="t" r="r" b="b"/>
              <a:pathLst>
                <a:path w="579120" h="472440">
                  <a:moveTo>
                    <a:pt x="0" y="264160"/>
                  </a:moveTo>
                  <a:lnTo>
                    <a:pt x="309880" y="0"/>
                  </a:lnTo>
                  <a:lnTo>
                    <a:pt x="579120" y="472440"/>
                  </a:lnTo>
                  <a:lnTo>
                    <a:pt x="0" y="26416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1" name="任意多边形 10"/>
            <p:cNvSpPr/>
            <p:nvPr/>
          </p:nvSpPr>
          <p:spPr>
            <a:xfrm>
              <a:off x="4316" y="3660"/>
              <a:ext cx="1560" cy="808"/>
            </a:xfrm>
            <a:custGeom>
              <a:avLst/>
              <a:gdLst>
                <a:gd name="connisteX0" fmla="*/ 0 w 807720"/>
                <a:gd name="connsiteY0" fmla="*/ 203200 h 513080"/>
                <a:gd name="connisteX1" fmla="*/ 132080 w 807720"/>
                <a:gd name="connsiteY1" fmla="*/ 513080 h 513080"/>
                <a:gd name="connisteX2" fmla="*/ 807720 w 807720"/>
                <a:gd name="connsiteY2" fmla="*/ 0 h 513080"/>
                <a:gd name="connisteX3" fmla="*/ 0 w 807720"/>
                <a:gd name="connsiteY3" fmla="*/ 203200 h 513080"/>
              </a:gdLst>
              <a:ahLst/>
              <a:cxnLst>
                <a:cxn ang="0">
                  <a:pos x="connisteX0" y="connsiteY0"/>
                </a:cxn>
                <a:cxn ang="0">
                  <a:pos x="connisteX1" y="connsiteY1"/>
                </a:cxn>
                <a:cxn ang="0">
                  <a:pos x="connisteX2" y="connsiteY2"/>
                </a:cxn>
                <a:cxn ang="0">
                  <a:pos x="connisteX3" y="connsiteY3"/>
                </a:cxn>
              </a:cxnLst>
              <a:rect l="l" t="t" r="r" b="b"/>
              <a:pathLst>
                <a:path w="807720" h="513080">
                  <a:moveTo>
                    <a:pt x="0" y="203200"/>
                  </a:moveTo>
                  <a:lnTo>
                    <a:pt x="132080" y="513080"/>
                  </a:lnTo>
                  <a:lnTo>
                    <a:pt x="807720" y="0"/>
                  </a:lnTo>
                  <a:lnTo>
                    <a:pt x="0" y="20320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grpSp>
      <p:grpSp>
        <p:nvGrpSpPr>
          <p:cNvPr id="16" name="组合 15"/>
          <p:cNvGrpSpPr/>
          <p:nvPr/>
        </p:nvGrpSpPr>
        <p:grpSpPr>
          <a:xfrm>
            <a:off x="7753985" y="1390129"/>
            <a:ext cx="912495" cy="954405"/>
            <a:chOff x="13430" y="2875"/>
            <a:chExt cx="1720" cy="1449"/>
          </a:xfrm>
        </p:grpSpPr>
        <p:sp>
          <p:nvSpPr>
            <p:cNvPr id="13" name="任意多边形 12"/>
            <p:cNvSpPr/>
            <p:nvPr/>
          </p:nvSpPr>
          <p:spPr>
            <a:xfrm flipH="1">
              <a:off x="13547" y="2875"/>
              <a:ext cx="1087" cy="426"/>
            </a:xfrm>
            <a:custGeom>
              <a:avLst/>
              <a:gdLst>
                <a:gd name="connisteX0" fmla="*/ 0 w 579120"/>
                <a:gd name="connsiteY0" fmla="*/ 264160 h 472440"/>
                <a:gd name="connisteX1" fmla="*/ 309880 w 579120"/>
                <a:gd name="connsiteY1" fmla="*/ 0 h 472440"/>
                <a:gd name="connisteX2" fmla="*/ 579120 w 579120"/>
                <a:gd name="connsiteY2" fmla="*/ 472440 h 472440"/>
                <a:gd name="connisteX3" fmla="*/ 0 w 579120"/>
                <a:gd name="connsiteY3" fmla="*/ 264160 h 472440"/>
              </a:gdLst>
              <a:ahLst/>
              <a:cxnLst>
                <a:cxn ang="0">
                  <a:pos x="connisteX0" y="connsiteY0"/>
                </a:cxn>
                <a:cxn ang="0">
                  <a:pos x="connisteX1" y="connsiteY1"/>
                </a:cxn>
                <a:cxn ang="0">
                  <a:pos x="connisteX2" y="connsiteY2"/>
                </a:cxn>
                <a:cxn ang="0">
                  <a:pos x="connisteX3" y="connsiteY3"/>
                </a:cxn>
              </a:cxnLst>
              <a:rect l="l" t="t" r="r" b="b"/>
              <a:pathLst>
                <a:path w="579120" h="472440">
                  <a:moveTo>
                    <a:pt x="0" y="264160"/>
                  </a:moveTo>
                  <a:lnTo>
                    <a:pt x="309880" y="0"/>
                  </a:lnTo>
                  <a:lnTo>
                    <a:pt x="579120" y="472440"/>
                  </a:lnTo>
                  <a:lnTo>
                    <a:pt x="0" y="26416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微软雅黑" panose="020B0503020204020204" charset="-122"/>
              </a:endParaRPr>
            </a:p>
          </p:txBody>
        </p:sp>
        <p:sp>
          <p:nvSpPr>
            <p:cNvPr id="14" name="任意多边形 13"/>
            <p:cNvSpPr/>
            <p:nvPr/>
          </p:nvSpPr>
          <p:spPr>
            <a:xfrm flipH="1">
              <a:off x="13430" y="3658"/>
              <a:ext cx="1721" cy="666"/>
            </a:xfrm>
            <a:custGeom>
              <a:avLst/>
              <a:gdLst>
                <a:gd name="connisteX0" fmla="*/ 0 w 807720"/>
                <a:gd name="connsiteY0" fmla="*/ 203200 h 513080"/>
                <a:gd name="connisteX1" fmla="*/ 132080 w 807720"/>
                <a:gd name="connsiteY1" fmla="*/ 513080 h 513080"/>
                <a:gd name="connisteX2" fmla="*/ 807720 w 807720"/>
                <a:gd name="connsiteY2" fmla="*/ 0 h 513080"/>
                <a:gd name="connisteX3" fmla="*/ 0 w 807720"/>
                <a:gd name="connsiteY3" fmla="*/ 203200 h 513080"/>
              </a:gdLst>
              <a:ahLst/>
              <a:cxnLst>
                <a:cxn ang="0">
                  <a:pos x="connisteX0" y="connsiteY0"/>
                </a:cxn>
                <a:cxn ang="0">
                  <a:pos x="connisteX1" y="connsiteY1"/>
                </a:cxn>
                <a:cxn ang="0">
                  <a:pos x="connisteX2" y="connsiteY2"/>
                </a:cxn>
                <a:cxn ang="0">
                  <a:pos x="connisteX3" y="connsiteY3"/>
                </a:cxn>
              </a:cxnLst>
              <a:rect l="l" t="t" r="r" b="b"/>
              <a:pathLst>
                <a:path w="807720" h="513080">
                  <a:moveTo>
                    <a:pt x="0" y="203200"/>
                  </a:moveTo>
                  <a:lnTo>
                    <a:pt x="132080" y="513080"/>
                  </a:lnTo>
                  <a:lnTo>
                    <a:pt x="807720" y="0"/>
                  </a:lnTo>
                  <a:lnTo>
                    <a:pt x="0" y="20320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grpSp>
      <p:sp>
        <p:nvSpPr>
          <p:cNvPr id="24" name="文本框 23"/>
          <p:cNvSpPr txBox="1"/>
          <p:nvPr/>
        </p:nvSpPr>
        <p:spPr>
          <a:xfrm>
            <a:off x="2857015" y="5038090"/>
            <a:ext cx="6477972" cy="306705"/>
          </a:xfrm>
          <a:prstGeom prst="rect">
            <a:avLst/>
          </a:prstGeom>
          <a:noFill/>
        </p:spPr>
        <p:txBody>
          <a:bodyPr wrap="square" rtlCol="0">
            <a:spAutoFit/>
          </a:bodyPr>
          <a:lstStyle/>
          <a:p>
            <a:pPr algn="ctr"/>
            <a:r>
              <a:rPr lang="zh-CN" altLang="en-US"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汇报时间：</a:t>
            </a:r>
            <a:r>
              <a:rPr lang="en-US" altLang="zh-CN"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2025/04/24</a:t>
            </a:r>
          </a:p>
        </p:txBody>
      </p:sp>
      <p:pic>
        <p:nvPicPr>
          <p:cNvPr id="4" name="图片 3"/>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1343595" y="252729"/>
            <a:ext cx="595675" cy="576001"/>
          </a:xfrm>
          <a:prstGeom prst="rect">
            <a:avLst/>
          </a:prstGeom>
        </p:spPr>
      </p:pic>
      <p:sp>
        <p:nvSpPr>
          <p:cNvPr id="3" name="文本框 2"/>
          <p:cNvSpPr txBox="1"/>
          <p:nvPr/>
        </p:nvSpPr>
        <p:spPr>
          <a:xfrm>
            <a:off x="4573587" y="1484630"/>
            <a:ext cx="3469005" cy="829945"/>
          </a:xfrm>
          <a:prstGeom prst="rect">
            <a:avLst/>
          </a:prstGeom>
          <a:noFill/>
        </p:spPr>
        <p:txBody>
          <a:bodyPr wrap="square" rtlCol="0">
            <a:spAutoFit/>
          </a:bodyPr>
          <a:lstStyle/>
          <a:p>
            <a:pPr algn="ctr"/>
            <a:r>
              <a:rPr lang="zh-CN" altLang="en-US" sz="4800" b="1" dirty="0">
                <a:gradFill>
                  <a:gsLst>
                    <a:gs pos="0">
                      <a:srgbClr val="0B2780"/>
                    </a:gs>
                    <a:gs pos="100000">
                      <a:srgbClr val="091D66"/>
                    </a:gs>
                  </a:gsLst>
                  <a:lin ang="2700000" scaled="0"/>
                </a:gradFill>
                <a:latin typeface="微软雅黑" panose="020B0503020204020204" charset="-122"/>
                <a:ea typeface="微软雅黑" panose="020B0503020204020204" charset="-122"/>
                <a:cs typeface="微软雅黑" panose="020B0503020204020204" charset="-122"/>
              </a:rPr>
              <a:t>谢谢观看！</a:t>
            </a:r>
          </a:p>
        </p:txBody>
      </p:sp>
      <p:grpSp>
        <p:nvGrpSpPr>
          <p:cNvPr id="5" name="组合 4"/>
          <p:cNvGrpSpPr/>
          <p:nvPr/>
        </p:nvGrpSpPr>
        <p:grpSpPr>
          <a:xfrm>
            <a:off x="3856355" y="3607435"/>
            <a:ext cx="4452620" cy="467995"/>
            <a:chOff x="6094" y="6052"/>
            <a:chExt cx="7012" cy="737"/>
          </a:xfrm>
        </p:grpSpPr>
        <p:sp>
          <p:nvSpPr>
            <p:cNvPr id="7" name="圆角矩形 6"/>
            <p:cNvSpPr/>
            <p:nvPr/>
          </p:nvSpPr>
          <p:spPr>
            <a:xfrm>
              <a:off x="6094" y="6052"/>
              <a:ext cx="7012" cy="737"/>
            </a:xfrm>
            <a:prstGeom prst="roundRect">
              <a:avLst>
                <a:gd name="adj" fmla="val 50000"/>
              </a:avLst>
            </a:prstGeom>
            <a:gradFill>
              <a:gsLst>
                <a:gs pos="0">
                  <a:srgbClr val="0B2780"/>
                </a:gs>
                <a:gs pos="100000">
                  <a:srgbClr val="091D6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8" name="文本框 7"/>
            <p:cNvSpPr txBox="1"/>
            <p:nvPr/>
          </p:nvSpPr>
          <p:spPr>
            <a:xfrm>
              <a:off x="6908" y="6138"/>
              <a:ext cx="5778" cy="580"/>
            </a:xfrm>
            <a:prstGeom prst="rect">
              <a:avLst/>
            </a:prstGeom>
            <a:noFill/>
          </p:spPr>
          <p:txBody>
            <a:bodyPr wrap="square" rtlCol="0">
              <a:spAutoFit/>
            </a:bodyPr>
            <a:lstStyle/>
            <a:p>
              <a:pPr algn="ctr"/>
              <a:r>
                <a:rPr lang="zh-CN" b="1" dirty="0">
                  <a:solidFill>
                    <a:schemeClr val="bg1"/>
                  </a:solidFill>
                  <a:latin typeface="微软雅黑" panose="020B0503020204020204" charset="-122"/>
                  <a:ea typeface="微软雅黑" panose="020B0503020204020204" charset="-122"/>
                  <a:cs typeface="微软雅黑" panose="020B0503020204020204" charset="-122"/>
                </a:rPr>
                <a:t>群体智能</a:t>
              </a:r>
              <a:r>
                <a:rPr lang="en-US" altLang="zh-CN" b="1" dirty="0">
                  <a:solidFill>
                    <a:schemeClr val="bg1"/>
                  </a:solidFill>
                  <a:latin typeface="微软雅黑" panose="020B0503020204020204" charset="-122"/>
                  <a:ea typeface="微软雅黑" panose="020B0503020204020204" charset="-122"/>
                  <a:cs typeface="微软雅黑" panose="020B0503020204020204" charset="-122"/>
                </a:rPr>
                <a:t> </a:t>
              </a:r>
              <a:r>
                <a:rPr lang="zh-CN" altLang="en-US" b="1" dirty="0">
                  <a:solidFill>
                    <a:schemeClr val="bg1"/>
                  </a:solidFill>
                  <a:latin typeface="微软雅黑" panose="020B0503020204020204" charset="-122"/>
                  <a:ea typeface="微软雅黑" panose="020B0503020204020204" charset="-122"/>
                  <a:cs typeface="微软雅黑" panose="020B0503020204020204" charset="-122"/>
                </a:rPr>
                <a:t>期中调研</a:t>
              </a:r>
              <a:r>
                <a:rPr lang="en-US" altLang="zh-CN" b="1" dirty="0">
                  <a:solidFill>
                    <a:schemeClr val="bg1"/>
                  </a:solidFill>
                  <a:latin typeface="微软雅黑" panose="020B0503020204020204" charset="-122"/>
                  <a:ea typeface="微软雅黑" panose="020B0503020204020204" charset="-122"/>
                  <a:cs typeface="微软雅黑" panose="020B0503020204020204" charset="-122"/>
                </a:rPr>
                <a:t> </a:t>
              </a:r>
              <a:r>
                <a:rPr lang="zh-CN" altLang="en-US" b="1" dirty="0">
                  <a:solidFill>
                    <a:schemeClr val="bg1"/>
                  </a:solidFill>
                  <a:latin typeface="微软雅黑" panose="020B0503020204020204" charset="-122"/>
                  <a:ea typeface="微软雅黑" panose="020B0503020204020204" charset="-122"/>
                  <a:cs typeface="微软雅黑" panose="020B0503020204020204" charset="-122"/>
                </a:rPr>
                <a:t>第十四组</a:t>
              </a:r>
            </a:p>
          </p:txBody>
        </p:sp>
        <p:sp>
          <p:nvSpPr>
            <p:cNvPr id="10" name="椭圆 9"/>
            <p:cNvSpPr>
              <a:spLocks noChangeAspect="1"/>
            </p:cNvSpPr>
            <p:nvPr/>
          </p:nvSpPr>
          <p:spPr>
            <a:xfrm>
              <a:off x="6180" y="6137"/>
              <a:ext cx="567" cy="5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12" name="图片 11" descr="templates\docerresourceshop\icons\\343435383230363b343132373739303bcbd1cbf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5" y="6222"/>
              <a:ext cx="397" cy="397"/>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635" y="4176395"/>
            <a:ext cx="12191365" cy="2681605"/>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1" name="圆角矩形 10"/>
          <p:cNvSpPr/>
          <p:nvPr>
            <p:custDataLst>
              <p:tags r:id="rId2"/>
            </p:custDataLst>
          </p:nvPr>
        </p:nvSpPr>
        <p:spPr>
          <a:xfrm>
            <a:off x="1645285" y="1065530"/>
            <a:ext cx="8901430" cy="4726940"/>
          </a:xfrm>
          <a:prstGeom prst="roundRect">
            <a:avLst>
              <a:gd name="adj" fmla="val 0"/>
            </a:avLst>
          </a:prstGeom>
          <a:solidFill>
            <a:schemeClr val="bg1">
              <a:lumMod val="95000"/>
            </a:schemeClr>
          </a:solidFill>
          <a:ln w="38100">
            <a:noFill/>
          </a:ln>
          <a:effectLst>
            <a:outerShdw blurRad="330200" dist="254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4" name="图片 3" descr="templates\docerresourceshop\icons\\32313533373834373b32313533373831393bd1a7cabfc3b1"/>
          <p:cNvPicPr>
            <a:picLocks noChangeAspect="1"/>
          </p:cNvPicPr>
          <p:nvPr>
            <p:custDataLst>
              <p:tags r:id="rId3"/>
            </p:custDataLst>
          </p:nvPr>
        </p:nvPicPr>
        <p:blipFill>
          <a:blip r:embed="rId7">
            <a:extLst>
              <a:ext uri="{96DAC541-7B7A-43D3-8B79-37D633B846F1}">
                <asvg:svgBlip xmlns:asvg="http://schemas.microsoft.com/office/drawing/2016/SVG/main" r:embed="rId8"/>
              </a:ext>
            </a:extLst>
          </a:blip>
          <a:stretch>
            <a:fillRect/>
          </a:stretch>
        </p:blipFill>
        <p:spPr>
          <a:xfrm>
            <a:off x="2604135" y="1395095"/>
            <a:ext cx="1720850" cy="1720850"/>
          </a:xfrm>
          <a:prstGeom prst="rect">
            <a:avLst/>
          </a:prstGeom>
        </p:spPr>
      </p:pic>
      <p:sp>
        <p:nvSpPr>
          <p:cNvPr id="3" name="文本框 2"/>
          <p:cNvSpPr txBox="1"/>
          <p:nvPr/>
        </p:nvSpPr>
        <p:spPr>
          <a:xfrm>
            <a:off x="4758690" y="1687195"/>
            <a:ext cx="4359275" cy="1014730"/>
          </a:xfrm>
          <a:prstGeom prst="rect">
            <a:avLst/>
          </a:prstGeom>
          <a:noFill/>
        </p:spPr>
        <p:txBody>
          <a:bodyPr wrap="square" rtlCol="0">
            <a:spAutoFit/>
          </a:bodyPr>
          <a:lstStyle/>
          <a:p>
            <a:r>
              <a:rPr lang="en-US" altLang="zh-CN" sz="6000" b="1" dirty="0">
                <a:gradFill>
                  <a:gsLst>
                    <a:gs pos="0">
                      <a:srgbClr val="0B2780"/>
                    </a:gs>
                    <a:gs pos="100000">
                      <a:srgbClr val="091D66"/>
                    </a:gs>
                  </a:gsLst>
                  <a:lin ang="2700000" scaled="0"/>
                </a:gradFill>
                <a:latin typeface="微软雅黑" panose="020B0503020204020204" charset="-122"/>
                <a:ea typeface="微软雅黑" panose="020B0503020204020204" charset="-122"/>
                <a:cs typeface="微软雅黑" panose="020B0503020204020204" charset="-122"/>
              </a:rPr>
              <a:t>PART ONE</a:t>
            </a:r>
          </a:p>
        </p:txBody>
      </p:sp>
      <p:cxnSp>
        <p:nvCxnSpPr>
          <p:cNvPr id="5" name="直接连接符 4"/>
          <p:cNvCxnSpPr/>
          <p:nvPr/>
        </p:nvCxnSpPr>
        <p:spPr>
          <a:xfrm>
            <a:off x="4071620" y="2667635"/>
            <a:ext cx="5516880" cy="0"/>
          </a:xfrm>
          <a:prstGeom prst="line">
            <a:avLst/>
          </a:prstGeom>
          <a:ln w="19050">
            <a:gradFill>
              <a:gsLst>
                <a:gs pos="0">
                  <a:srgbClr val="0B2780"/>
                </a:gs>
                <a:gs pos="100000">
                  <a:srgbClr val="091D66"/>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4"/>
            </p:custDataLst>
          </p:nvPr>
        </p:nvSpPr>
        <p:spPr>
          <a:xfrm>
            <a:off x="1645285" y="3320415"/>
            <a:ext cx="8901430" cy="706755"/>
          </a:xfrm>
          <a:prstGeom prst="rect">
            <a:avLst/>
          </a:prstGeom>
          <a:noFill/>
        </p:spPr>
        <p:txBody>
          <a:bodyPr wrap="square" rtlCol="0">
            <a:spAutoFit/>
          </a:bodyPr>
          <a:lstStyle/>
          <a:p>
            <a:pPr algn="ctr"/>
            <a:r>
              <a:rPr lang="zh-CN" altLang="en-US" sz="40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算法介绍</a:t>
            </a:r>
          </a:p>
        </p:txBody>
      </p:sp>
      <p:pic>
        <p:nvPicPr>
          <p:cNvPr id="8" name="图片 7"/>
          <p:cNvPicPr>
            <a:picLocks noChangeAspect="1"/>
          </p:cNvPicPr>
          <p:nvPr/>
        </p:nvPicPr>
        <p:blipFill>
          <a:blip r:embed="rId9">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7" name="文本框 6"/>
          <p:cNvSpPr txBox="1"/>
          <p:nvPr>
            <p:custDataLst>
              <p:tags r:id="rId5"/>
            </p:custDataLst>
          </p:nvPr>
        </p:nvSpPr>
        <p:spPr>
          <a:xfrm>
            <a:off x="5247005" y="4408805"/>
            <a:ext cx="1699260" cy="368300"/>
          </a:xfrm>
          <a:prstGeom prst="rect">
            <a:avLst/>
          </a:prstGeom>
          <a:noFill/>
        </p:spPr>
        <p:txBody>
          <a:bodyPr wrap="square" rtlCol="0">
            <a:spAutoFit/>
          </a:bodyPr>
          <a:lstStyle/>
          <a:p>
            <a:pPr algn="l"/>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24" name="图片 23"/>
          <p:cNvPicPr>
            <a:picLocks noChangeAspect="1"/>
          </p:cNvPicPr>
          <p:nvPr>
            <p:custDataLst>
              <p:tags r:id="rId1"/>
            </p:custDataLst>
          </p:nvPr>
        </p:nvPicPr>
        <p:blipFill>
          <a:blip r:embed="rId23"/>
          <a:srcRect r="1103" b="2899"/>
          <a:stretch>
            <a:fillRect/>
          </a:stretch>
        </p:blipFill>
        <p:spPr>
          <a:xfrm>
            <a:off x="-60960" y="3794760"/>
            <a:ext cx="12283440" cy="3063240"/>
          </a:xfrm>
          <a:prstGeom prst="rect">
            <a:avLst/>
          </a:prstGeom>
        </p:spPr>
      </p:pic>
      <p:sp>
        <p:nvSpPr>
          <p:cNvPr id="29" name="圆角矩形 28"/>
          <p:cNvSpPr/>
          <p:nvPr>
            <p:custDataLst>
              <p:tags r:id="rId2"/>
            </p:custDataLst>
          </p:nvPr>
        </p:nvSpPr>
        <p:spPr>
          <a:xfrm>
            <a:off x="1107440" y="2053590"/>
            <a:ext cx="2663825" cy="504190"/>
          </a:xfrm>
          <a:prstGeom prst="roundRect">
            <a:avLst>
              <a:gd name="adj" fmla="val 50000"/>
            </a:avLst>
          </a:prstGeom>
          <a:gradFill>
            <a:gsLst>
              <a:gs pos="0">
                <a:srgbClr val="0B2780"/>
              </a:gs>
              <a:gs pos="100000">
                <a:srgbClr val="091D66"/>
              </a:gs>
            </a:gsLst>
            <a:lin ang="2700000" scaled="0"/>
          </a:gradFill>
          <a:ln w="38100">
            <a:noFill/>
          </a:ln>
          <a:effectLst>
            <a:outerShdw blurRad="254000" dist="1397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0" name="文本框 29"/>
          <p:cNvSpPr txBox="1"/>
          <p:nvPr>
            <p:custDataLst>
              <p:tags r:id="rId3"/>
            </p:custDataLst>
          </p:nvPr>
        </p:nvSpPr>
        <p:spPr>
          <a:xfrm>
            <a:off x="1325245" y="2106295"/>
            <a:ext cx="2228850" cy="398780"/>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生物学基础</a:t>
            </a:r>
          </a:p>
        </p:txBody>
      </p:sp>
      <p:sp>
        <p:nvSpPr>
          <p:cNvPr id="33" name="文本框 32"/>
          <p:cNvSpPr txBox="1"/>
          <p:nvPr>
            <p:custDataLst>
              <p:tags r:id="rId4"/>
            </p:custDataLst>
          </p:nvPr>
        </p:nvSpPr>
        <p:spPr>
          <a:xfrm>
            <a:off x="854075" y="2719070"/>
            <a:ext cx="3170555" cy="1291590"/>
          </a:xfrm>
          <a:prstGeom prst="rect">
            <a:avLst/>
          </a:prstGeom>
          <a:noFill/>
        </p:spPr>
        <p:txBody>
          <a:bodyPr wrap="square" rtlCol="0">
            <a:spAutoFit/>
          </a:bodyPr>
          <a:lstStyle/>
          <a:p>
            <a:pPr algn="just">
              <a:lnSpc>
                <a:spcPct val="130000"/>
              </a:lnSpc>
              <a:spcBef>
                <a:spcPts val="0"/>
              </a:spcBef>
              <a:spcAft>
                <a:spcPts val="0"/>
              </a:spcAft>
            </a:pPr>
            <a:r>
              <a:rPr lang="zh-CN" altLang="en-US" sz="2000" dirty="0">
                <a:solidFill>
                  <a:schemeClr val="bg2">
                    <a:lumMod val="25000"/>
                  </a:schemeClr>
                </a:solidFill>
                <a:latin typeface="微软雅黑" panose="020B0503020204020204" charset="-122"/>
                <a:ea typeface="微软雅黑" panose="020B0503020204020204" charset="-122"/>
              </a:rPr>
              <a:t>灵感来源于蚂蚁通过</a:t>
            </a:r>
            <a:r>
              <a:rPr lang="zh-CN" altLang="en-US" sz="2000" dirty="0">
                <a:solidFill>
                  <a:srgbClr val="FF0000"/>
                </a:solidFill>
                <a:latin typeface="微软雅黑" panose="020B0503020204020204" charset="-122"/>
                <a:ea typeface="微软雅黑" panose="020B0503020204020204" charset="-122"/>
              </a:rPr>
              <a:t>信息素</a:t>
            </a:r>
            <a:r>
              <a:rPr lang="zh-CN" altLang="en-US" sz="2000" dirty="0">
                <a:solidFill>
                  <a:schemeClr val="bg2">
                    <a:lumMod val="25000"/>
                  </a:schemeClr>
                </a:solidFill>
                <a:latin typeface="微软雅黑" panose="020B0503020204020204" charset="-122"/>
                <a:ea typeface="微软雅黑" panose="020B0503020204020204" charset="-122"/>
              </a:rPr>
              <a:t>标记路径进行间接通信的生物学行为。</a:t>
            </a:r>
          </a:p>
        </p:txBody>
      </p:sp>
      <p:grpSp>
        <p:nvGrpSpPr>
          <p:cNvPr id="58" name="组合 57"/>
          <p:cNvGrpSpPr/>
          <p:nvPr>
            <p:custDataLst>
              <p:tags r:id="rId5"/>
            </p:custDataLst>
          </p:nvPr>
        </p:nvGrpSpPr>
        <p:grpSpPr>
          <a:xfrm>
            <a:off x="2125980" y="1219200"/>
            <a:ext cx="627380" cy="627380"/>
            <a:chOff x="3573" y="1780"/>
            <a:chExt cx="988" cy="988"/>
          </a:xfrm>
        </p:grpSpPr>
        <p:sp>
          <p:nvSpPr>
            <p:cNvPr id="35" name="椭圆 34"/>
            <p:cNvSpPr/>
            <p:nvPr>
              <p:custDataLst>
                <p:tags r:id="rId20"/>
              </p:custDataLst>
            </p:nvPr>
          </p:nvSpPr>
          <p:spPr>
            <a:xfrm>
              <a:off x="3573" y="1780"/>
              <a:ext cx="988" cy="988"/>
            </a:xfrm>
            <a:prstGeom prst="ellipse">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descr="templates\docerresourceshop\icons\\32313538363435363b32313538363434373bc2dbcec4"/>
            <p:cNvPicPr/>
            <p:nvPr>
              <p:custDataLst>
                <p:tags r:id="rId21"/>
              </p:custDataLst>
            </p:nvPr>
          </p:nvPicPr>
          <p:blipFill>
            <a:blip r:embed="rId24">
              <a:extLst>
                <a:ext uri="{96DAC541-7B7A-43D3-8B79-37D633B846F1}">
                  <asvg:svgBlip xmlns:asvg="http://schemas.microsoft.com/office/drawing/2016/SVG/main" r:embed="rId25"/>
                </a:ext>
              </a:extLst>
            </a:blip>
            <a:stretch>
              <a:fillRect/>
            </a:stretch>
          </p:blipFill>
          <p:spPr>
            <a:xfrm>
              <a:off x="3762" y="1969"/>
              <a:ext cx="610" cy="610"/>
            </a:xfrm>
            <a:prstGeom prst="rect">
              <a:avLst/>
            </a:prstGeom>
          </p:spPr>
        </p:pic>
      </p:grpSp>
      <p:sp>
        <p:nvSpPr>
          <p:cNvPr id="40" name="圆角矩形 39"/>
          <p:cNvSpPr/>
          <p:nvPr>
            <p:custDataLst>
              <p:tags r:id="rId6"/>
            </p:custDataLst>
          </p:nvPr>
        </p:nvSpPr>
        <p:spPr>
          <a:xfrm>
            <a:off x="4786630" y="2882900"/>
            <a:ext cx="2663825" cy="504190"/>
          </a:xfrm>
          <a:prstGeom prst="roundRect">
            <a:avLst>
              <a:gd name="adj" fmla="val 50000"/>
            </a:avLst>
          </a:prstGeom>
          <a:gradFill>
            <a:gsLst>
              <a:gs pos="0">
                <a:srgbClr val="0B2780"/>
              </a:gs>
              <a:gs pos="100000">
                <a:srgbClr val="091D66"/>
              </a:gs>
            </a:gsLst>
            <a:lin ang="2700000" scaled="0"/>
          </a:gradFill>
          <a:ln w="38100">
            <a:noFill/>
          </a:ln>
          <a:effectLst>
            <a:outerShdw blurRad="254000" dist="1397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1" name="文本框 40"/>
          <p:cNvSpPr txBox="1"/>
          <p:nvPr>
            <p:custDataLst>
              <p:tags r:id="rId7"/>
            </p:custDataLst>
          </p:nvPr>
        </p:nvSpPr>
        <p:spPr>
          <a:xfrm>
            <a:off x="5004435" y="2935605"/>
            <a:ext cx="2228850" cy="398780"/>
          </a:xfrm>
          <a:prstGeom prst="rect">
            <a:avLst/>
          </a:prstGeom>
          <a:noFill/>
        </p:spPr>
        <p:txBody>
          <a:bodyPr wrap="square" rtlCol="0">
            <a:spAutoFit/>
          </a:bodyPr>
          <a:lstStyle/>
          <a:p>
            <a:pPr algn="ctr"/>
            <a:r>
              <a:rPr lang="zh-CN" sz="2000" b="1">
                <a:solidFill>
                  <a:schemeClr val="bg1"/>
                </a:solidFill>
                <a:latin typeface="微软雅黑" panose="020B0503020204020204" charset="-122"/>
                <a:ea typeface="微软雅黑" panose="020B0503020204020204" charset="-122"/>
              </a:rPr>
              <a:t>算法本质</a:t>
            </a:r>
          </a:p>
        </p:txBody>
      </p:sp>
      <p:sp>
        <p:nvSpPr>
          <p:cNvPr id="42" name="文本框 41"/>
          <p:cNvSpPr txBox="1"/>
          <p:nvPr>
            <p:custDataLst>
              <p:tags r:id="rId8"/>
            </p:custDataLst>
          </p:nvPr>
        </p:nvSpPr>
        <p:spPr>
          <a:xfrm>
            <a:off x="4426585" y="3548380"/>
            <a:ext cx="3383916" cy="1291590"/>
          </a:xfrm>
          <a:prstGeom prst="rect">
            <a:avLst/>
          </a:prstGeom>
          <a:noFill/>
        </p:spPr>
        <p:txBody>
          <a:bodyPr wrap="square" rtlCol="0">
            <a:spAutoFit/>
          </a:bodyPr>
          <a:lstStyle/>
          <a:p>
            <a:pPr algn="just">
              <a:lnSpc>
                <a:spcPct val="130000"/>
              </a:lnSpc>
              <a:spcBef>
                <a:spcPts val="0"/>
              </a:spcBef>
              <a:spcAft>
                <a:spcPts val="0"/>
              </a:spcAft>
            </a:pPr>
            <a:r>
              <a:rPr lang="zh-CN" altLang="en-US" sz="2000" dirty="0">
                <a:solidFill>
                  <a:schemeClr val="bg2">
                    <a:lumMod val="25000"/>
                  </a:schemeClr>
                </a:solidFill>
                <a:latin typeface="微软雅黑" panose="020B0503020204020204" charset="-122"/>
                <a:ea typeface="微软雅黑" panose="020B0503020204020204" charset="-122"/>
              </a:rPr>
              <a:t>蚁群优化（</a:t>
            </a:r>
            <a:r>
              <a:rPr lang="en-US" altLang="zh-CN" sz="2000" dirty="0">
                <a:solidFill>
                  <a:schemeClr val="bg2">
                    <a:lumMod val="25000"/>
                  </a:schemeClr>
                </a:solidFill>
                <a:latin typeface="微软雅黑" panose="020B0503020204020204" charset="-122"/>
                <a:ea typeface="微软雅黑" panose="020B0503020204020204" charset="-122"/>
              </a:rPr>
              <a:t>ACO</a:t>
            </a:r>
            <a:r>
              <a:rPr lang="zh-CN" altLang="en-US" sz="2000" dirty="0">
                <a:solidFill>
                  <a:schemeClr val="bg2">
                    <a:lumMod val="25000"/>
                  </a:schemeClr>
                </a:solidFill>
                <a:latin typeface="微软雅黑" panose="020B0503020204020204" charset="-122"/>
                <a:ea typeface="微软雅黑" panose="020B0503020204020204" charset="-122"/>
              </a:rPr>
              <a:t>）是一种用于解决复杂组合优化问题的</a:t>
            </a:r>
            <a:r>
              <a:rPr lang="zh-CN" altLang="en-US" sz="2000" dirty="0">
                <a:solidFill>
                  <a:srgbClr val="FF0000"/>
                </a:solidFill>
                <a:latin typeface="微软雅黑" panose="020B0503020204020204" charset="-122"/>
                <a:ea typeface="微软雅黑" panose="020B0503020204020204" charset="-122"/>
              </a:rPr>
              <a:t>元启发式方法</a:t>
            </a:r>
          </a:p>
        </p:txBody>
      </p:sp>
      <p:sp>
        <p:nvSpPr>
          <p:cNvPr id="47" name="圆角矩形 46"/>
          <p:cNvSpPr/>
          <p:nvPr>
            <p:custDataLst>
              <p:tags r:id="rId9"/>
            </p:custDataLst>
          </p:nvPr>
        </p:nvSpPr>
        <p:spPr>
          <a:xfrm>
            <a:off x="8465820" y="2053590"/>
            <a:ext cx="2663825" cy="504190"/>
          </a:xfrm>
          <a:prstGeom prst="roundRect">
            <a:avLst>
              <a:gd name="adj" fmla="val 50000"/>
            </a:avLst>
          </a:prstGeom>
          <a:gradFill>
            <a:gsLst>
              <a:gs pos="0">
                <a:srgbClr val="0B2780"/>
              </a:gs>
              <a:gs pos="100000">
                <a:srgbClr val="091D66"/>
              </a:gs>
            </a:gsLst>
            <a:lin ang="2700000" scaled="0"/>
          </a:gradFill>
          <a:ln w="38100">
            <a:noFill/>
          </a:ln>
          <a:effectLst>
            <a:outerShdw blurRad="254000" dist="1397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8" name="文本框 47"/>
          <p:cNvSpPr txBox="1"/>
          <p:nvPr>
            <p:custDataLst>
              <p:tags r:id="rId10"/>
            </p:custDataLst>
          </p:nvPr>
        </p:nvSpPr>
        <p:spPr>
          <a:xfrm>
            <a:off x="8683625" y="2106295"/>
            <a:ext cx="2228850" cy="398780"/>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核心机制</a:t>
            </a:r>
          </a:p>
        </p:txBody>
      </p:sp>
      <p:sp>
        <p:nvSpPr>
          <p:cNvPr id="49" name="文本框 48"/>
          <p:cNvSpPr txBox="1"/>
          <p:nvPr>
            <p:custDataLst>
              <p:tags r:id="rId11"/>
            </p:custDataLst>
          </p:nvPr>
        </p:nvSpPr>
        <p:spPr>
          <a:xfrm>
            <a:off x="8212455" y="2719070"/>
            <a:ext cx="3170555" cy="2249170"/>
          </a:xfrm>
          <a:prstGeom prst="rect">
            <a:avLst/>
          </a:prstGeom>
          <a:noFill/>
        </p:spPr>
        <p:txBody>
          <a:bodyPr wrap="square" rtlCol="0">
            <a:spAutoFit/>
          </a:bodyPr>
          <a:lstStyle/>
          <a:p>
            <a:pPr algn="just">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rPr>
              <a:t>人工蚂蚁群体通过人工信息素轨迹实现分布式协作，这些轨迹作为数值化的分布式信息，指导蚂蚁以</a:t>
            </a:r>
            <a:r>
              <a:rPr lang="zh-CN" altLang="en-US" dirty="0">
                <a:solidFill>
                  <a:srgbClr val="FF0000"/>
                </a:solidFill>
                <a:latin typeface="微软雅黑" panose="020B0503020204020204" charset="-122"/>
                <a:ea typeface="微软雅黑" panose="020B0503020204020204" charset="-122"/>
              </a:rPr>
              <a:t>概率化方式</a:t>
            </a:r>
            <a:r>
              <a:rPr lang="zh-CN" altLang="en-US" dirty="0">
                <a:solidFill>
                  <a:schemeClr val="bg2">
                    <a:lumMod val="25000"/>
                  </a:schemeClr>
                </a:solidFill>
                <a:latin typeface="微软雅黑" panose="020B0503020204020204" charset="-122"/>
                <a:ea typeface="微软雅黑" panose="020B0503020204020204" charset="-122"/>
              </a:rPr>
              <a:t>构造问题解，并根据搜索经验</a:t>
            </a:r>
            <a:r>
              <a:rPr lang="zh-CN" altLang="en-US" dirty="0">
                <a:solidFill>
                  <a:srgbClr val="FF0000"/>
                </a:solidFill>
                <a:latin typeface="微软雅黑" panose="020B0503020204020204" charset="-122"/>
                <a:ea typeface="微软雅黑" panose="020B0503020204020204" charset="-122"/>
              </a:rPr>
              <a:t>自适应调整信息素</a:t>
            </a:r>
            <a:r>
              <a:rPr lang="zh-CN" altLang="en-US" dirty="0">
                <a:solidFill>
                  <a:schemeClr val="bg2">
                    <a:lumMod val="25000"/>
                  </a:schemeClr>
                </a:solidFill>
                <a:latin typeface="微软雅黑" panose="020B0503020204020204" charset="-122"/>
                <a:ea typeface="微软雅黑" panose="020B0503020204020204" charset="-122"/>
              </a:rPr>
              <a:t>。</a:t>
            </a:r>
          </a:p>
        </p:txBody>
      </p:sp>
      <p:grpSp>
        <p:nvGrpSpPr>
          <p:cNvPr id="57" name="组合 56"/>
          <p:cNvGrpSpPr/>
          <p:nvPr>
            <p:custDataLst>
              <p:tags r:id="rId12"/>
            </p:custDataLst>
          </p:nvPr>
        </p:nvGrpSpPr>
        <p:grpSpPr>
          <a:xfrm>
            <a:off x="5805170" y="2048510"/>
            <a:ext cx="627380" cy="627380"/>
            <a:chOff x="9142" y="3086"/>
            <a:chExt cx="988" cy="988"/>
          </a:xfrm>
        </p:grpSpPr>
        <p:sp>
          <p:nvSpPr>
            <p:cNvPr id="44" name="椭圆 43"/>
            <p:cNvSpPr/>
            <p:nvPr>
              <p:custDataLst>
                <p:tags r:id="rId18"/>
              </p:custDataLst>
            </p:nvPr>
          </p:nvSpPr>
          <p:spPr>
            <a:xfrm>
              <a:off x="9142" y="3086"/>
              <a:ext cx="988" cy="988"/>
            </a:xfrm>
            <a:prstGeom prst="ellipse">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 53" descr="templates\docerresourceshop\icons\\32313538343833323b32313538343833303bc2dbcec4cdb3bcc6"/>
            <p:cNvPicPr/>
            <p:nvPr>
              <p:custDataLst>
                <p:tags r:id="rId19"/>
              </p:custDataLst>
            </p:nvPr>
          </p:nvPicPr>
          <p:blipFill>
            <a:blip r:embed="rId26">
              <a:extLst>
                <a:ext uri="{96DAC541-7B7A-43D3-8B79-37D633B846F1}">
                  <asvg:svgBlip xmlns:asvg="http://schemas.microsoft.com/office/drawing/2016/SVG/main" r:embed="rId27"/>
                </a:ext>
              </a:extLst>
            </a:blip>
            <a:stretch>
              <a:fillRect/>
            </a:stretch>
          </p:blipFill>
          <p:spPr>
            <a:xfrm>
              <a:off x="9331" y="3275"/>
              <a:ext cx="610" cy="610"/>
            </a:xfrm>
            <a:prstGeom prst="rect">
              <a:avLst/>
            </a:prstGeom>
          </p:spPr>
        </p:pic>
      </p:grpSp>
      <p:grpSp>
        <p:nvGrpSpPr>
          <p:cNvPr id="56" name="组合 55"/>
          <p:cNvGrpSpPr/>
          <p:nvPr>
            <p:custDataLst>
              <p:tags r:id="rId13"/>
            </p:custDataLst>
          </p:nvPr>
        </p:nvGrpSpPr>
        <p:grpSpPr>
          <a:xfrm>
            <a:off x="9484360" y="1219200"/>
            <a:ext cx="627380" cy="627380"/>
            <a:chOff x="14711" y="1780"/>
            <a:chExt cx="988" cy="988"/>
          </a:xfrm>
        </p:grpSpPr>
        <p:sp>
          <p:nvSpPr>
            <p:cNvPr id="51" name="椭圆 50"/>
            <p:cNvSpPr/>
            <p:nvPr>
              <p:custDataLst>
                <p:tags r:id="rId16"/>
              </p:custDataLst>
            </p:nvPr>
          </p:nvSpPr>
          <p:spPr>
            <a:xfrm>
              <a:off x="14711" y="1780"/>
              <a:ext cx="988" cy="988"/>
            </a:xfrm>
            <a:prstGeom prst="ellipse">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descr="templates\docerresourceshop\icons\\32313538343833323b32313538343832313bc2dbcec4b7d6c0e0"/>
            <p:cNvPicPr/>
            <p:nvPr>
              <p:custDataLst>
                <p:tags r:id="rId17"/>
              </p:custDataLst>
            </p:nvPr>
          </p:nvPicPr>
          <p:blipFill>
            <a:blip r:embed="rId28">
              <a:extLst>
                <a:ext uri="{96DAC541-7B7A-43D3-8B79-37D633B846F1}">
                  <asvg:svgBlip xmlns:asvg="http://schemas.microsoft.com/office/drawing/2016/SVG/main" r:embed="rId29"/>
                </a:ext>
              </a:extLst>
            </a:blip>
            <a:stretch>
              <a:fillRect/>
            </a:stretch>
          </p:blipFill>
          <p:spPr>
            <a:xfrm>
              <a:off x="14900" y="1969"/>
              <a:ext cx="610" cy="610"/>
            </a:xfrm>
            <a:prstGeom prst="rect">
              <a:avLst/>
            </a:prstGeom>
          </p:spPr>
        </p:pic>
      </p:grpSp>
      <p:pic>
        <p:nvPicPr>
          <p:cNvPr id="3" name="图片 2"/>
          <p:cNvPicPr>
            <a:picLocks noChangeAspect="1"/>
          </p:cNvPicPr>
          <p:nvPr/>
        </p:nvPicPr>
        <p:blipFill>
          <a:blip r:embed="rId30">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5" name="文本框 4"/>
          <p:cNvSpPr txBox="1"/>
          <p:nvPr>
            <p:custDataLst>
              <p:tags r:id="rId14"/>
            </p:custDataLst>
          </p:nvPr>
        </p:nvSpPr>
        <p:spPr>
          <a:xfrm>
            <a:off x="421641" y="121285"/>
            <a:ext cx="3395448"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核心思想</a:t>
            </a:r>
          </a:p>
        </p:txBody>
      </p:sp>
      <p:sp>
        <p:nvSpPr>
          <p:cNvPr id="6" name="文本框 5"/>
          <p:cNvSpPr txBox="1"/>
          <p:nvPr>
            <p:custDataLst>
              <p:tags r:id="rId15"/>
            </p:custDataLst>
          </p:nvPr>
        </p:nvSpPr>
        <p:spPr>
          <a:xfrm>
            <a:off x="421640" y="534994"/>
            <a:ext cx="3395448"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Core Idea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圆角矩形 4"/>
          <p:cNvSpPr/>
          <p:nvPr>
            <p:custDataLst>
              <p:tags r:id="rId2"/>
            </p:custDataLst>
          </p:nvPr>
        </p:nvSpPr>
        <p:spPr>
          <a:xfrm>
            <a:off x="1052830"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3"/>
            </p:custDataLst>
          </p:nvPr>
        </p:nvGrpSpPr>
        <p:grpSpPr>
          <a:xfrm>
            <a:off x="2219325" y="1287145"/>
            <a:ext cx="2601595" cy="576580"/>
            <a:chOff x="4022" y="2609"/>
            <a:chExt cx="4097" cy="908"/>
          </a:xfrm>
        </p:grpSpPr>
        <p:sp>
          <p:nvSpPr>
            <p:cNvPr id="3" name="圆角矩形 2"/>
            <p:cNvSpPr/>
            <p:nvPr>
              <p:custDataLst>
                <p:tags r:id="rId13"/>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2" name="文本框 51"/>
            <p:cNvSpPr txBox="1"/>
            <p:nvPr>
              <p:custDataLst>
                <p:tags r:id="rId14"/>
              </p:custDataLst>
            </p:nvPr>
          </p:nvSpPr>
          <p:spPr>
            <a:xfrm>
              <a:off x="4022" y="2749"/>
              <a:ext cx="4097" cy="628"/>
            </a:xfrm>
            <a:prstGeom prst="rect">
              <a:avLst/>
            </a:prstGeom>
            <a:noFill/>
          </p:spPr>
          <p:txBody>
            <a:bodyPr wrap="square" rtlCol="0">
              <a:spAutoFit/>
            </a:bodyPr>
            <a:lstStyle/>
            <a:p>
              <a:pPr algn="ctr"/>
              <a:r>
                <a:rPr lang="en-US" altLang="zh-CN" sz="2000" b="1" dirty="0">
                  <a:solidFill>
                    <a:schemeClr val="bg1"/>
                  </a:solidFill>
                  <a:latin typeface="微软雅黑" panose="020B0503020204020204" charset="-122"/>
                  <a:ea typeface="微软雅黑" panose="020B0503020204020204" charset="-122"/>
                </a:rPr>
                <a:t>ACO</a:t>
              </a:r>
              <a:r>
                <a:rPr lang="zh-CN" altLang="en-US" sz="2000" b="1" dirty="0">
                  <a:solidFill>
                    <a:schemeClr val="bg1"/>
                  </a:solidFill>
                  <a:latin typeface="微软雅黑" panose="020B0503020204020204" charset="-122"/>
                  <a:ea typeface="微软雅黑" panose="020B0503020204020204" charset="-122"/>
                </a:rPr>
                <a:t>核心特点</a:t>
              </a:r>
            </a:p>
          </p:txBody>
        </p:sp>
      </p:grpSp>
      <p:sp>
        <p:nvSpPr>
          <p:cNvPr id="11" name="圆角矩形 10"/>
          <p:cNvSpPr/>
          <p:nvPr>
            <p:custDataLst>
              <p:tags r:id="rId4"/>
            </p:custDataLst>
          </p:nvPr>
        </p:nvSpPr>
        <p:spPr>
          <a:xfrm>
            <a:off x="6205855"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custDataLst>
              <p:tags r:id="rId5"/>
            </p:custDataLst>
          </p:nvPr>
        </p:nvGrpSpPr>
        <p:grpSpPr>
          <a:xfrm>
            <a:off x="7372985" y="1287145"/>
            <a:ext cx="2600325" cy="576580"/>
            <a:chOff x="4023" y="2609"/>
            <a:chExt cx="4095" cy="908"/>
          </a:xfrm>
        </p:grpSpPr>
        <p:sp>
          <p:nvSpPr>
            <p:cNvPr id="13" name="圆角矩形 12"/>
            <p:cNvSpPr/>
            <p:nvPr>
              <p:custDataLst>
                <p:tags r:id="rId11"/>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12"/>
              </p:custDataLst>
            </p:nvPr>
          </p:nvSpPr>
          <p:spPr>
            <a:xfrm>
              <a:off x="4579" y="2749"/>
              <a:ext cx="2983" cy="628"/>
            </a:xfrm>
            <a:prstGeom prst="rect">
              <a:avLst/>
            </a:prstGeom>
            <a:noFill/>
          </p:spPr>
          <p:txBody>
            <a:bodyPr wrap="square" rtlCol="0">
              <a:spAutoFit/>
            </a:bodyPr>
            <a:lstStyle/>
            <a:p>
              <a:pPr algn="ctr"/>
              <a:r>
                <a:rPr lang="en-US" altLang="zh-CN" sz="2000" b="1" dirty="0">
                  <a:solidFill>
                    <a:schemeClr val="bg1"/>
                  </a:solidFill>
                  <a:latin typeface="微软雅黑" panose="020B0503020204020204" charset="-122"/>
                  <a:ea typeface="微软雅黑" panose="020B0503020204020204" charset="-122"/>
                </a:rPr>
                <a:t> </a:t>
              </a:r>
              <a:r>
                <a:rPr lang="zh-CN" altLang="en-US" sz="2000" b="1" dirty="0">
                  <a:solidFill>
                    <a:schemeClr val="bg1"/>
                  </a:solidFill>
                  <a:latin typeface="微软雅黑" panose="020B0503020204020204" charset="-122"/>
                  <a:ea typeface="微软雅黑" panose="020B0503020204020204" charset="-122"/>
                </a:rPr>
                <a:t>应用领域分类</a:t>
              </a:r>
            </a:p>
          </p:txBody>
        </p:sp>
      </p:grpSp>
      <p:sp>
        <p:nvSpPr>
          <p:cNvPr id="15" name="文本框 14"/>
          <p:cNvSpPr txBox="1"/>
          <p:nvPr>
            <p:custDataLst>
              <p:tags r:id="rId6"/>
            </p:custDataLst>
          </p:nvPr>
        </p:nvSpPr>
        <p:spPr>
          <a:xfrm>
            <a:off x="6465570" y="2143125"/>
            <a:ext cx="4491355" cy="3113405"/>
          </a:xfrm>
          <a:prstGeom prst="rect">
            <a:avLst/>
          </a:prstGeom>
          <a:noFill/>
        </p:spPr>
        <p:txBody>
          <a:bodyPr wrap="square" rtlCol="0">
            <a:noAutofit/>
          </a:bodyPr>
          <a:lstStyle/>
          <a:p>
            <a:pPr>
              <a:lnSpc>
                <a:spcPct val="130000"/>
              </a:lnSpc>
              <a:spcBef>
                <a:spcPts val="0"/>
              </a:spcBef>
              <a:spcAft>
                <a:spcPts val="0"/>
              </a:spcAft>
            </a:pPr>
            <a:r>
              <a:rPr lang="zh-CN" altLang="en-US" sz="2000" b="1" dirty="0">
                <a:solidFill>
                  <a:schemeClr val="bg2">
                    <a:lumMod val="25000"/>
                  </a:schemeClr>
                </a:solidFill>
                <a:latin typeface="微软雅黑" panose="020B0503020204020204" charset="-122"/>
                <a:ea typeface="微软雅黑" panose="020B0503020204020204" charset="-122"/>
              </a:rPr>
              <a:t>静态组合优化问题</a:t>
            </a:r>
          </a:p>
          <a:p>
            <a:pPr>
              <a:lnSpc>
                <a:spcPct val="13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rPr>
              <a:t>    </a:t>
            </a:r>
            <a:r>
              <a:rPr lang="zh-CN" altLang="en-US" dirty="0">
                <a:solidFill>
                  <a:schemeClr val="bg2">
                    <a:lumMod val="25000"/>
                  </a:schemeClr>
                </a:solidFill>
                <a:latin typeface="微软雅黑" panose="020B0503020204020204" charset="-122"/>
                <a:ea typeface="微软雅黑" panose="020B0503020204020204" charset="-122"/>
              </a:rPr>
              <a:t>问题拓扑结构和成本在求解过程中不变：</a:t>
            </a:r>
          </a:p>
          <a:p>
            <a:pPr>
              <a:lnSpc>
                <a:spcPct val="13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rPr>
              <a:t>        • TSP</a:t>
            </a:r>
            <a:r>
              <a:rPr lang="zh-CN" altLang="en-US" dirty="0">
                <a:solidFill>
                  <a:schemeClr val="bg2">
                    <a:lumMod val="25000"/>
                  </a:schemeClr>
                </a:solidFill>
                <a:latin typeface="微软雅黑" panose="020B0503020204020204" charset="-122"/>
                <a:ea typeface="微软雅黑" panose="020B0503020204020204" charset="-122"/>
              </a:rPr>
              <a:t>（固定城市坐标）</a:t>
            </a:r>
          </a:p>
          <a:p>
            <a:pPr>
              <a:lnSpc>
                <a:spcPct val="13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rPr>
              <a:t>        </a:t>
            </a:r>
            <a:r>
              <a:rPr lang="en-US" altLang="zh-CN" dirty="0">
                <a:solidFill>
                  <a:schemeClr val="bg2">
                    <a:lumMod val="25000"/>
                  </a:schemeClr>
                </a:solidFill>
                <a:latin typeface="微软雅黑" panose="020B0503020204020204" charset="-122"/>
                <a:ea typeface="微软雅黑" panose="020B0503020204020204" charset="-122"/>
                <a:sym typeface="+mn-ea"/>
              </a:rPr>
              <a:t>• </a:t>
            </a:r>
            <a:r>
              <a:rPr lang="zh-CN" altLang="en-US" dirty="0">
                <a:solidFill>
                  <a:schemeClr val="bg2">
                    <a:lumMod val="25000"/>
                  </a:schemeClr>
                </a:solidFill>
                <a:latin typeface="微软雅黑" panose="020B0503020204020204" charset="-122"/>
                <a:ea typeface="微软雅黑" panose="020B0503020204020204" charset="-122"/>
              </a:rPr>
              <a:t>二次分配问题</a:t>
            </a:r>
          </a:p>
          <a:p>
            <a:pPr>
              <a:lnSpc>
                <a:spcPct val="130000"/>
              </a:lnSpc>
              <a:spcBef>
                <a:spcPts val="0"/>
              </a:spcBef>
              <a:spcAft>
                <a:spcPts val="0"/>
              </a:spcAft>
            </a:pPr>
            <a:r>
              <a:rPr lang="zh-CN" altLang="en-US" sz="2000" b="1" dirty="0">
                <a:solidFill>
                  <a:schemeClr val="bg2">
                    <a:lumMod val="25000"/>
                  </a:schemeClr>
                </a:solidFill>
                <a:latin typeface="微软雅黑" panose="020B0503020204020204" charset="-122"/>
                <a:ea typeface="微软雅黑" panose="020B0503020204020204" charset="-122"/>
              </a:rPr>
              <a:t>动态组合优化问题</a:t>
            </a:r>
          </a:p>
          <a:p>
            <a:pPr>
              <a:lnSpc>
                <a:spcPct val="13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rPr>
              <a:t>    </a:t>
            </a:r>
            <a:r>
              <a:rPr lang="zh-CN" altLang="en-US" dirty="0">
                <a:solidFill>
                  <a:schemeClr val="bg2">
                    <a:lumMod val="25000"/>
                  </a:schemeClr>
                </a:solidFill>
                <a:latin typeface="微软雅黑" panose="020B0503020204020204" charset="-122"/>
                <a:ea typeface="微软雅黑" panose="020B0503020204020204" charset="-122"/>
                <a:sym typeface="+mn-ea"/>
              </a:rPr>
              <a:t>问题拓扑结构</a:t>
            </a:r>
            <a:r>
              <a:rPr lang="zh-CN" altLang="en-US" dirty="0">
                <a:solidFill>
                  <a:schemeClr val="bg2">
                    <a:lumMod val="25000"/>
                  </a:schemeClr>
                </a:solidFill>
                <a:latin typeface="微软雅黑" panose="020B0503020204020204" charset="-122"/>
                <a:ea typeface="微软雅黑" panose="020B0503020204020204" charset="-122"/>
              </a:rPr>
              <a:t>或成本实时变化：</a:t>
            </a:r>
          </a:p>
          <a:p>
            <a:pPr>
              <a:lnSpc>
                <a:spcPct val="13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sym typeface="+mn-ea"/>
              </a:rPr>
              <a:t>        • </a:t>
            </a:r>
            <a:r>
              <a:rPr lang="zh-CN" altLang="en-US" dirty="0">
                <a:solidFill>
                  <a:schemeClr val="bg2">
                    <a:lumMod val="25000"/>
                  </a:schemeClr>
                </a:solidFill>
                <a:latin typeface="微软雅黑" panose="020B0503020204020204" charset="-122"/>
                <a:ea typeface="微软雅黑" panose="020B0503020204020204" charset="-122"/>
              </a:rPr>
              <a:t>通信网络路由</a:t>
            </a:r>
          </a:p>
          <a:p>
            <a:pPr>
              <a:lnSpc>
                <a:spcPct val="13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sym typeface="+mn-ea"/>
              </a:rPr>
              <a:t>        • </a:t>
            </a:r>
            <a:r>
              <a:rPr lang="zh-CN" altLang="en-US" dirty="0">
                <a:solidFill>
                  <a:schemeClr val="bg2">
                    <a:lumMod val="25000"/>
                  </a:schemeClr>
                </a:solidFill>
                <a:latin typeface="微软雅黑" panose="020B0503020204020204" charset="-122"/>
                <a:ea typeface="微软雅黑" panose="020B0503020204020204" charset="-122"/>
              </a:rPr>
              <a:t>实时物流调度</a:t>
            </a:r>
          </a:p>
        </p:txBody>
      </p:sp>
      <p:pic>
        <p:nvPicPr>
          <p:cNvPr id="7" name="图片 6"/>
          <p:cNvPicPr>
            <a:picLocks noChangeAspect="1"/>
          </p:cNvPicPr>
          <p:nvPr/>
        </p:nvPicPr>
        <p:blipFill>
          <a:blip r:embed="rId16">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7"/>
            </p:custDataLst>
          </p:nvPr>
        </p:nvSpPr>
        <p:spPr>
          <a:xfrm>
            <a:off x="421641" y="121285"/>
            <a:ext cx="3395448"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算法特性与问题分类</a:t>
            </a:r>
          </a:p>
        </p:txBody>
      </p:sp>
      <p:sp>
        <p:nvSpPr>
          <p:cNvPr id="9" name="文本框 8"/>
          <p:cNvSpPr txBox="1"/>
          <p:nvPr>
            <p:custDataLst>
              <p:tags r:id="rId8"/>
            </p:custDataLst>
          </p:nvPr>
        </p:nvSpPr>
        <p:spPr>
          <a:xfrm>
            <a:off x="421640" y="535305"/>
            <a:ext cx="4999990"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Algorithm Characteristics and Problem Classification</a:t>
            </a:r>
            <a:endParaRPr lang="zh-CN" altLang="en-US" sz="1200" b="1"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graphicFrame>
        <p:nvGraphicFramePr>
          <p:cNvPr id="10" name="对象 9"/>
          <p:cNvGraphicFramePr>
            <a:graphicFrameLocks noChangeAspect="1"/>
          </p:cNvGraphicFramePr>
          <p:nvPr>
            <p:custDataLst>
              <p:tags r:id="rId9"/>
            </p:custDataLst>
          </p:nvPr>
        </p:nvGraphicFramePr>
        <p:xfrm>
          <a:off x="6146800" y="3505200"/>
          <a:ext cx="914400" cy="198438"/>
        </p:xfrm>
        <a:graphic>
          <a:graphicData uri="http://schemas.openxmlformats.org/presentationml/2006/ole">
            <mc:AlternateContent xmlns:mc="http://schemas.openxmlformats.org/markup-compatibility/2006">
              <mc:Choice xmlns:v="urn:schemas-microsoft-com:vml" Requires="v">
                <p:oleObj spid="_x0000_s1033" name="Equation" r:id="rId17" imgW="2743200" imgH="4267200" progId="Equation.DSMT4">
                  <p:embed/>
                </p:oleObj>
              </mc:Choice>
              <mc:Fallback>
                <p:oleObj name="Equation" r:id="rId17" imgW="2743200" imgH="4267200" progId="Equation.DSMT4">
                  <p:embed/>
                  <p:pic>
                    <p:nvPicPr>
                      <p:cNvPr id="0" name="图片 15"/>
                      <p:cNvPicPr/>
                      <p:nvPr/>
                    </p:nvPicPr>
                    <p:blipFill>
                      <a:blip r:embed="rId18"/>
                      <a:stretch>
                        <a:fillRect/>
                      </a:stretch>
                    </p:blipFill>
                    <p:spPr>
                      <a:xfrm>
                        <a:off x="6146800" y="3505200"/>
                        <a:ext cx="914400" cy="198438"/>
                      </a:xfrm>
                      <a:prstGeom prst="rect">
                        <a:avLst/>
                      </a:prstGeom>
                    </p:spPr>
                  </p:pic>
                </p:oleObj>
              </mc:Fallback>
            </mc:AlternateContent>
          </a:graphicData>
        </a:graphic>
      </p:graphicFrame>
      <p:graphicFrame>
        <p:nvGraphicFramePr>
          <p:cNvPr id="20" name="表格 19"/>
          <p:cNvGraphicFramePr/>
          <p:nvPr>
            <p:custDataLst>
              <p:tags r:id="rId10"/>
            </p:custDataLst>
          </p:nvPr>
        </p:nvGraphicFramePr>
        <p:xfrm>
          <a:off x="1706880" y="2230120"/>
          <a:ext cx="3714750" cy="2759075"/>
        </p:xfrm>
        <a:graphic>
          <a:graphicData uri="http://schemas.openxmlformats.org/drawingml/2006/table">
            <a:tbl>
              <a:tblPr firstRow="1" bandRow="1">
                <a:tableStyleId>{5C22544A-7EE6-4342-B048-85BDC9FD1C3A}</a:tableStyleId>
              </a:tblPr>
              <a:tblGrid>
                <a:gridCol w="1456055">
                  <a:extLst>
                    <a:ext uri="{9D8B030D-6E8A-4147-A177-3AD203B41FA5}">
                      <a16:colId xmlns:a16="http://schemas.microsoft.com/office/drawing/2014/main" val="20000"/>
                    </a:ext>
                  </a:extLst>
                </a:gridCol>
                <a:gridCol w="2258695">
                  <a:extLst>
                    <a:ext uri="{9D8B030D-6E8A-4147-A177-3AD203B41FA5}">
                      <a16:colId xmlns:a16="http://schemas.microsoft.com/office/drawing/2014/main" val="20001"/>
                    </a:ext>
                  </a:extLst>
                </a:gridCol>
              </a:tblGrid>
              <a:tr h="643255">
                <a:tc>
                  <a:txBody>
                    <a:bodyPr/>
                    <a:lstStyle/>
                    <a:p>
                      <a:pPr algn="ctr">
                        <a:buNone/>
                      </a:pPr>
                      <a:r>
                        <a:rPr lang="zh-CN" altLang="en-US">
                          <a:solidFill>
                            <a:schemeClr val="tx1"/>
                          </a:solidFill>
                        </a:rPr>
                        <a:t>传统启发式</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a:buNone/>
                      </a:pPr>
                      <a:r>
                        <a:rPr lang="en-US" altLang="zh-CN">
                          <a:solidFill>
                            <a:schemeClr val="tx1"/>
                          </a:solidFill>
                        </a:rPr>
                        <a:t>ACO</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643890">
                <a:tc>
                  <a:txBody>
                    <a:bodyPr/>
                    <a:lstStyle/>
                    <a:p>
                      <a:pPr algn="ctr">
                        <a:buNone/>
                      </a:pPr>
                      <a:r>
                        <a:rPr lang="zh-CN" altLang="en-US">
                          <a:solidFill>
                            <a:schemeClr val="tx1"/>
                          </a:solidFill>
                        </a:rPr>
                        <a:t>确定性规则</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a:buNone/>
                      </a:pPr>
                      <a:r>
                        <a:rPr lang="zh-CN" altLang="en-US">
                          <a:solidFill>
                            <a:schemeClr val="tx1"/>
                          </a:solidFill>
                        </a:rPr>
                        <a:t>概率化构造</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735330">
                <a:tc>
                  <a:txBody>
                    <a:bodyPr/>
                    <a:lstStyle/>
                    <a:p>
                      <a:pPr algn="ctr">
                        <a:buNone/>
                      </a:pPr>
                      <a:r>
                        <a:rPr lang="zh-CN" altLang="en-US">
                          <a:solidFill>
                            <a:schemeClr val="tx1"/>
                          </a:solidFill>
                        </a:rPr>
                        <a:t>无记忆性</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a:buNone/>
                      </a:pPr>
                      <a:r>
                        <a:rPr lang="zh-CN" altLang="en-US">
                          <a:solidFill>
                            <a:schemeClr val="tx1"/>
                          </a:solidFill>
                        </a:rPr>
                        <a:t>信息素积累历史经验</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736600">
                <a:tc>
                  <a:txBody>
                    <a:bodyPr/>
                    <a:lstStyle/>
                    <a:p>
                      <a:pPr algn="ctr">
                        <a:buNone/>
                      </a:pPr>
                      <a:r>
                        <a:rPr lang="zh-CN" altLang="en-US">
                          <a:solidFill>
                            <a:schemeClr val="tx1"/>
                          </a:solidFill>
                        </a:rPr>
                        <a:t>单次求解</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lgn="ctr">
                        <a:buNone/>
                      </a:pPr>
                      <a:r>
                        <a:rPr lang="zh-CN" altLang="en-US">
                          <a:solidFill>
                            <a:schemeClr val="tx1"/>
                          </a:solidFill>
                        </a:rPr>
                        <a:t>群体协作迭代优化</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1" name="文本框 20"/>
          <p:cNvSpPr txBox="1"/>
          <p:nvPr/>
        </p:nvSpPr>
        <p:spPr>
          <a:xfrm>
            <a:off x="1052195" y="6082665"/>
            <a:ext cx="10088245" cy="368300"/>
          </a:xfrm>
          <a:prstGeom prst="rect">
            <a:avLst/>
          </a:prstGeom>
          <a:noFill/>
        </p:spPr>
        <p:txBody>
          <a:bodyPr wrap="square" rtlCol="0">
            <a:spAutoFit/>
          </a:bodyPr>
          <a:lstStyle/>
          <a:p>
            <a:r>
              <a:rPr lang="zh-CN" altLang="en-US"/>
              <a:t>首个</a:t>
            </a:r>
            <a:r>
              <a:rPr lang="en-US" altLang="zh-CN"/>
              <a:t>ACO</a:t>
            </a:r>
            <a:r>
              <a:rPr lang="zh-CN" altLang="en-US"/>
              <a:t>算法：</a:t>
            </a:r>
            <a:r>
              <a:rPr lang="en-US" altLang="zh-CN"/>
              <a:t>Ant System</a:t>
            </a:r>
            <a:r>
              <a:rPr lang="zh-CN" altLang="en-US"/>
              <a:t>。</a:t>
            </a:r>
            <a:r>
              <a:rPr lang="en-US" altLang="zh-CN"/>
              <a:t>AS</a:t>
            </a:r>
            <a:r>
              <a:rPr lang="zh-CN" altLang="en-US"/>
              <a:t>算法虽未超越同期最优解，但开创了自适应正反馈的优化范式</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635" y="4176395"/>
            <a:ext cx="12191365" cy="2681605"/>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1" name="圆角矩形 10"/>
          <p:cNvSpPr/>
          <p:nvPr>
            <p:custDataLst>
              <p:tags r:id="rId2"/>
            </p:custDataLst>
          </p:nvPr>
        </p:nvSpPr>
        <p:spPr>
          <a:xfrm>
            <a:off x="1645285" y="1065530"/>
            <a:ext cx="8901430" cy="4726940"/>
          </a:xfrm>
          <a:prstGeom prst="roundRect">
            <a:avLst>
              <a:gd name="adj" fmla="val 0"/>
            </a:avLst>
          </a:prstGeom>
          <a:solidFill>
            <a:schemeClr val="bg1">
              <a:lumMod val="95000"/>
            </a:schemeClr>
          </a:solidFill>
          <a:ln w="38100">
            <a:noFill/>
          </a:ln>
          <a:effectLst>
            <a:outerShdw blurRad="330200" dist="254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4" name="图片 3" descr="templates\docerresourceshop\icons\\32313533373834373b32313533373831393bd1a7cabfc3b1"/>
          <p:cNvPicPr>
            <a:picLocks noChangeAspect="1"/>
          </p:cNvPicPr>
          <p:nvPr>
            <p:custDataLst>
              <p:tags r:id="rId3"/>
            </p:custDataLst>
          </p:nvPr>
        </p:nvPicPr>
        <p:blipFill>
          <a:blip r:embed="rId7">
            <a:extLst>
              <a:ext uri="{96DAC541-7B7A-43D3-8B79-37D633B846F1}">
                <asvg:svgBlip xmlns:asvg="http://schemas.microsoft.com/office/drawing/2016/SVG/main" r:embed="rId8"/>
              </a:ext>
            </a:extLst>
          </a:blip>
          <a:stretch>
            <a:fillRect/>
          </a:stretch>
        </p:blipFill>
        <p:spPr>
          <a:xfrm>
            <a:off x="2604135" y="1395095"/>
            <a:ext cx="1720850" cy="1720850"/>
          </a:xfrm>
          <a:prstGeom prst="rect">
            <a:avLst/>
          </a:prstGeom>
        </p:spPr>
      </p:pic>
      <p:sp>
        <p:nvSpPr>
          <p:cNvPr id="3" name="文本框 2"/>
          <p:cNvSpPr txBox="1"/>
          <p:nvPr/>
        </p:nvSpPr>
        <p:spPr>
          <a:xfrm>
            <a:off x="4758690" y="1687195"/>
            <a:ext cx="5033010" cy="1015663"/>
          </a:xfrm>
          <a:prstGeom prst="rect">
            <a:avLst/>
          </a:prstGeom>
          <a:noFill/>
        </p:spPr>
        <p:txBody>
          <a:bodyPr wrap="square" rtlCol="0">
            <a:spAutoFit/>
          </a:bodyPr>
          <a:lstStyle/>
          <a:p>
            <a:r>
              <a:rPr lang="en-US" altLang="zh-CN" sz="6000" b="1" dirty="0">
                <a:gradFill>
                  <a:gsLst>
                    <a:gs pos="0">
                      <a:srgbClr val="0B2780"/>
                    </a:gs>
                    <a:gs pos="100000">
                      <a:srgbClr val="091D66"/>
                    </a:gs>
                  </a:gsLst>
                  <a:lin ang="2700000" scaled="0"/>
                </a:gradFill>
                <a:latin typeface="微软雅黑" panose="020B0503020204020204" charset="-122"/>
                <a:ea typeface="微软雅黑" panose="020B0503020204020204" charset="-122"/>
                <a:cs typeface="微软雅黑" panose="020B0503020204020204" charset="-122"/>
              </a:rPr>
              <a:t>PART TWO</a:t>
            </a:r>
          </a:p>
        </p:txBody>
      </p:sp>
      <p:cxnSp>
        <p:nvCxnSpPr>
          <p:cNvPr id="5" name="直接连接符 4"/>
          <p:cNvCxnSpPr/>
          <p:nvPr/>
        </p:nvCxnSpPr>
        <p:spPr>
          <a:xfrm>
            <a:off x="4071620" y="2667635"/>
            <a:ext cx="5516880" cy="0"/>
          </a:xfrm>
          <a:prstGeom prst="line">
            <a:avLst/>
          </a:prstGeom>
          <a:ln w="19050">
            <a:gradFill>
              <a:gsLst>
                <a:gs pos="0">
                  <a:srgbClr val="0B2780"/>
                </a:gs>
                <a:gs pos="100000">
                  <a:srgbClr val="091D66"/>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4"/>
            </p:custDataLst>
          </p:nvPr>
        </p:nvSpPr>
        <p:spPr>
          <a:xfrm>
            <a:off x="1645285" y="3320415"/>
            <a:ext cx="8901430" cy="706755"/>
          </a:xfrm>
          <a:prstGeom prst="rect">
            <a:avLst/>
          </a:prstGeom>
          <a:noFill/>
        </p:spPr>
        <p:txBody>
          <a:bodyPr wrap="square" rtlCol="0">
            <a:spAutoFit/>
          </a:bodyPr>
          <a:lstStyle/>
          <a:p>
            <a:pPr algn="ctr"/>
            <a:r>
              <a:rPr lang="zh-CN" altLang="en-US" sz="40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应用案例</a:t>
            </a:r>
          </a:p>
        </p:txBody>
      </p:sp>
      <p:pic>
        <p:nvPicPr>
          <p:cNvPr id="8" name="图片 7"/>
          <p:cNvPicPr>
            <a:picLocks noChangeAspect="1"/>
          </p:cNvPicPr>
          <p:nvPr/>
        </p:nvPicPr>
        <p:blipFill>
          <a:blip r:embed="rId9">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7" name="文本框 6"/>
          <p:cNvSpPr txBox="1"/>
          <p:nvPr>
            <p:custDataLst>
              <p:tags r:id="rId5"/>
            </p:custDataLst>
          </p:nvPr>
        </p:nvSpPr>
        <p:spPr>
          <a:xfrm>
            <a:off x="5059045" y="4408805"/>
            <a:ext cx="2074545" cy="368300"/>
          </a:xfrm>
          <a:prstGeom prst="rect">
            <a:avLst/>
          </a:prstGeom>
          <a:noFill/>
        </p:spPr>
        <p:txBody>
          <a:bodyPr wrap="square" rtlCol="0">
            <a:spAutoFit/>
          </a:bodyPr>
          <a:lstStyle/>
          <a:p>
            <a:pPr algn="ct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mn-ea"/>
              </a:rPr>
              <a:t>Key Applications</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圆角矩形 4"/>
          <p:cNvSpPr/>
          <p:nvPr>
            <p:custDataLst>
              <p:tags r:id="rId2"/>
            </p:custDataLst>
          </p:nvPr>
        </p:nvSpPr>
        <p:spPr>
          <a:xfrm>
            <a:off x="1052830"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3"/>
            </p:custDataLst>
          </p:nvPr>
        </p:nvGrpSpPr>
        <p:grpSpPr>
          <a:xfrm>
            <a:off x="2219325" y="1287145"/>
            <a:ext cx="2601595" cy="576580"/>
            <a:chOff x="4022" y="2609"/>
            <a:chExt cx="4097" cy="908"/>
          </a:xfrm>
        </p:grpSpPr>
        <p:sp>
          <p:nvSpPr>
            <p:cNvPr id="3" name="圆角矩形 2"/>
            <p:cNvSpPr/>
            <p:nvPr>
              <p:custDataLst>
                <p:tags r:id="rId13"/>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2" name="文本框 51"/>
            <p:cNvSpPr txBox="1"/>
            <p:nvPr>
              <p:custDataLst>
                <p:tags r:id="rId14"/>
              </p:custDataLst>
            </p:nvPr>
          </p:nvSpPr>
          <p:spPr>
            <a:xfrm>
              <a:off x="4022" y="2749"/>
              <a:ext cx="4097" cy="628"/>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路径选择概率公式</a:t>
              </a:r>
            </a:p>
          </p:txBody>
        </p:sp>
      </p:grpSp>
      <p:sp>
        <p:nvSpPr>
          <p:cNvPr id="40" name="文本框 39"/>
          <p:cNvSpPr txBox="1"/>
          <p:nvPr>
            <p:custDataLst>
              <p:tags r:id="rId4"/>
            </p:custDataLst>
          </p:nvPr>
        </p:nvSpPr>
        <p:spPr>
          <a:xfrm>
            <a:off x="1176655" y="2143125"/>
            <a:ext cx="4775994" cy="3635375"/>
          </a:xfrm>
          <a:prstGeom prst="rect">
            <a:avLst/>
          </a:prstGeom>
          <a:noFill/>
        </p:spPr>
        <p:txBody>
          <a:bodyPr wrap="square" rtlCol="0">
            <a:noAutofit/>
          </a:bodyPr>
          <a:lstStyle/>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数学模型：</a:t>
            </a:r>
          </a:p>
          <a:p>
            <a:pPr>
              <a:lnSpc>
                <a:spcPct val="130000"/>
              </a:lnSpc>
              <a:spcBef>
                <a:spcPts val="0"/>
              </a:spcBef>
              <a:spcAft>
                <a:spcPts val="0"/>
              </a:spcAft>
            </a:pPr>
            <a:endParaRPr lang="en-US" altLang="zh-CN"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参数作用：</a:t>
            </a:r>
            <a:endParaRPr lang="en-US" altLang="zh-CN" b="1" dirty="0">
              <a:solidFill>
                <a:schemeClr val="bg2">
                  <a:lumMod val="25000"/>
                </a:schemeClr>
              </a:solidFill>
              <a:latin typeface="微软雅黑" panose="020B0503020204020204" charset="-122"/>
              <a:ea typeface="微软雅黑" panose="020B0503020204020204" charset="-122"/>
            </a:endParaRPr>
          </a:p>
          <a:p>
            <a:pPr indent="0">
              <a:lnSpc>
                <a:spcPct val="130000"/>
              </a:lnSpc>
              <a:spcBef>
                <a:spcPts val="0"/>
              </a:spcBef>
              <a:spcAft>
                <a:spcPts val="0"/>
              </a:spcAft>
              <a:buNone/>
            </a:pPr>
            <a:r>
              <a:rPr lang="en-US" altLang="zh-CN" dirty="0">
                <a:solidFill>
                  <a:schemeClr val="bg2">
                    <a:lumMod val="25000"/>
                  </a:schemeClr>
                </a:solidFill>
                <a:latin typeface="微软雅黑" panose="020B0503020204020204" charset="-122"/>
                <a:ea typeface="微软雅黑" panose="020B0503020204020204" charset="-122"/>
              </a:rPr>
              <a:t>       α=0</a:t>
            </a:r>
            <a:r>
              <a:rPr lang="zh-CN" altLang="en-US" dirty="0">
                <a:solidFill>
                  <a:schemeClr val="bg2">
                    <a:lumMod val="25000"/>
                  </a:schemeClr>
                </a:solidFill>
                <a:latin typeface="微软雅黑" panose="020B0503020204020204" charset="-122"/>
                <a:ea typeface="微软雅黑" panose="020B0503020204020204" charset="-122"/>
              </a:rPr>
              <a:t>时退化为贪婪算法；</a:t>
            </a:r>
          </a:p>
          <a:p>
            <a:pPr indent="0">
              <a:lnSpc>
                <a:spcPct val="130000"/>
              </a:lnSpc>
              <a:spcBef>
                <a:spcPts val="0"/>
              </a:spcBef>
              <a:spcAft>
                <a:spcPts val="0"/>
              </a:spcAft>
              <a:buNone/>
            </a:pPr>
            <a:r>
              <a:rPr lang="en-US" altLang="zh-CN" dirty="0">
                <a:solidFill>
                  <a:schemeClr val="bg2">
                    <a:lumMod val="25000"/>
                  </a:schemeClr>
                </a:solidFill>
                <a:latin typeface="微软雅黑" panose="020B0503020204020204" charset="-122"/>
                <a:ea typeface="微软雅黑" panose="020B0503020204020204" charset="-122"/>
              </a:rPr>
              <a:t>       β=0</a:t>
            </a:r>
            <a:r>
              <a:rPr lang="zh-CN" altLang="en-US" dirty="0">
                <a:solidFill>
                  <a:schemeClr val="bg2">
                    <a:lumMod val="25000"/>
                  </a:schemeClr>
                </a:solidFill>
                <a:latin typeface="微软雅黑" panose="020B0503020204020204" charset="-122"/>
                <a:ea typeface="微软雅黑" panose="020B0503020204020204" charset="-122"/>
              </a:rPr>
              <a:t>时易陷入停滞状态。</a:t>
            </a:r>
          </a:p>
        </p:txBody>
      </p:sp>
      <p:sp>
        <p:nvSpPr>
          <p:cNvPr id="11" name="圆角矩形 10"/>
          <p:cNvSpPr/>
          <p:nvPr>
            <p:custDataLst>
              <p:tags r:id="rId5"/>
            </p:custDataLst>
          </p:nvPr>
        </p:nvSpPr>
        <p:spPr>
          <a:xfrm>
            <a:off x="6205855"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custDataLst>
              <p:tags r:id="rId6"/>
            </p:custDataLst>
          </p:nvPr>
        </p:nvGrpSpPr>
        <p:grpSpPr>
          <a:xfrm>
            <a:off x="7372985" y="1287145"/>
            <a:ext cx="2600325" cy="576580"/>
            <a:chOff x="4023" y="2609"/>
            <a:chExt cx="4095" cy="908"/>
          </a:xfrm>
        </p:grpSpPr>
        <p:sp>
          <p:nvSpPr>
            <p:cNvPr id="13" name="圆角矩形 12"/>
            <p:cNvSpPr/>
            <p:nvPr>
              <p:custDataLst>
                <p:tags r:id="rId11"/>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12"/>
              </p:custDataLst>
            </p:nvPr>
          </p:nvSpPr>
          <p:spPr>
            <a:xfrm>
              <a:off x="4490" y="2749"/>
              <a:ext cx="3161" cy="628"/>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信息素更新机制</a:t>
              </a:r>
            </a:p>
          </p:txBody>
        </p:sp>
      </p:grpSp>
      <p:sp>
        <p:nvSpPr>
          <p:cNvPr id="15" name="文本框 14"/>
          <p:cNvSpPr txBox="1"/>
          <p:nvPr>
            <p:custDataLst>
              <p:tags r:id="rId7"/>
            </p:custDataLst>
          </p:nvPr>
        </p:nvSpPr>
        <p:spPr>
          <a:xfrm>
            <a:off x="6465570" y="2143125"/>
            <a:ext cx="4491355" cy="3463925"/>
          </a:xfrm>
          <a:prstGeom prst="rect">
            <a:avLst/>
          </a:prstGeom>
          <a:noFill/>
        </p:spPr>
        <p:txBody>
          <a:bodyPr wrap="square" rtlCol="0">
            <a:noAutofit/>
          </a:bodyPr>
          <a:lstStyle/>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数学模型：</a:t>
            </a:r>
          </a:p>
          <a:p>
            <a:pPr>
              <a:lnSpc>
                <a:spcPct val="130000"/>
              </a:lnSpc>
              <a:spcBef>
                <a:spcPts val="0"/>
              </a:spcBef>
              <a:spcAft>
                <a:spcPts val="0"/>
              </a:spcAft>
            </a:pPr>
            <a:endParaRPr lang="en-US" altLang="zh-CN"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rPr>
              <a:t>蒸发：所有边信息素按比例</a:t>
            </a:r>
            <a:r>
              <a:rPr lang="en-US" altLang="zh-CN" dirty="0">
                <a:solidFill>
                  <a:schemeClr val="bg2">
                    <a:lumMod val="25000"/>
                  </a:schemeClr>
                </a:solidFill>
                <a:latin typeface="微软雅黑" panose="020B0503020204020204" charset="-122"/>
                <a:ea typeface="微软雅黑" panose="020B0503020204020204" charset="-122"/>
              </a:rPr>
              <a:t>ρ</a:t>
            </a:r>
            <a:r>
              <a:rPr lang="zh-CN" altLang="en-US" dirty="0">
                <a:solidFill>
                  <a:schemeClr val="bg2">
                    <a:lumMod val="25000"/>
                  </a:schemeClr>
                </a:solidFill>
                <a:latin typeface="微软雅黑" panose="020B0503020204020204" charset="-122"/>
                <a:ea typeface="微软雅黑" panose="020B0503020204020204" charset="-122"/>
              </a:rPr>
              <a:t>衰减</a:t>
            </a:r>
            <a:endParaRPr lang="en-US" altLang="zh-CN"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rPr>
              <a:t>增强：蚂蚁在其路径上释放信息素，量与路径长度成反比</a:t>
            </a:r>
          </a:p>
        </p:txBody>
      </p:sp>
      <p:pic>
        <p:nvPicPr>
          <p:cNvPr id="7" name="图片 6"/>
          <p:cNvPicPr>
            <a:picLocks noChangeAspect="1"/>
          </p:cNvPicPr>
          <p:nvPr/>
        </p:nvPicPr>
        <p:blipFill>
          <a:blip r:embed="rId16">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8"/>
            </p:custDataLst>
          </p:nvPr>
        </p:nvSpPr>
        <p:spPr>
          <a:xfrm>
            <a:off x="421640" y="121285"/>
            <a:ext cx="5391785" cy="460375"/>
          </a:xfrm>
          <a:prstGeom prst="rect">
            <a:avLst/>
          </a:prstGeom>
          <a:noFill/>
        </p:spPr>
        <p:txBody>
          <a:bodyPr wrap="square" rtlCol="0">
            <a:spAutoFit/>
          </a:bodyPr>
          <a:lstStyle/>
          <a:p>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 Ant System</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与旅行商问题（</a:t>
            </a:r>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TSP</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a:t>
            </a:r>
          </a:p>
        </p:txBody>
      </p:sp>
      <p:sp>
        <p:nvSpPr>
          <p:cNvPr id="9" name="文本框 8"/>
          <p:cNvSpPr txBox="1"/>
          <p:nvPr>
            <p:custDataLst>
              <p:tags r:id="rId9"/>
            </p:custDataLst>
          </p:nvPr>
        </p:nvSpPr>
        <p:spPr>
          <a:xfrm>
            <a:off x="421640" y="535305"/>
            <a:ext cx="6419850"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Ant System and Traveling Salesman Problem</a:t>
            </a:r>
          </a:p>
        </p:txBody>
      </p:sp>
      <p:graphicFrame>
        <p:nvGraphicFramePr>
          <p:cNvPr id="10" name="对象 9"/>
          <p:cNvGraphicFramePr>
            <a:graphicFrameLocks noChangeAspect="1"/>
          </p:cNvGraphicFramePr>
          <p:nvPr>
            <p:custDataLst>
              <p:tags r:id="rId10"/>
            </p:custDataLst>
          </p:nvPr>
        </p:nvGraphicFramePr>
        <p:xfrm>
          <a:off x="6146800" y="3505200"/>
          <a:ext cx="914400" cy="198438"/>
        </p:xfrm>
        <a:graphic>
          <a:graphicData uri="http://schemas.openxmlformats.org/presentationml/2006/ole">
            <mc:AlternateContent xmlns:mc="http://schemas.openxmlformats.org/markup-compatibility/2006">
              <mc:Choice xmlns:v="urn:schemas-microsoft-com:vml" Requires="v">
                <p:oleObj spid="_x0000_s2057" name="Equation" r:id="rId17" imgW="2743200" imgH="4267200" progId="Equation.DSMT4">
                  <p:embed/>
                </p:oleObj>
              </mc:Choice>
              <mc:Fallback>
                <p:oleObj name="Equation" r:id="rId17" imgW="2743200" imgH="4267200" progId="Equation.DSMT4">
                  <p:embed/>
                  <p:pic>
                    <p:nvPicPr>
                      <p:cNvPr id="0" name="图片 15"/>
                      <p:cNvPicPr/>
                      <p:nvPr/>
                    </p:nvPicPr>
                    <p:blipFill>
                      <a:blip r:embed="rId18"/>
                      <a:stretch>
                        <a:fillRect/>
                      </a:stretch>
                    </p:blipFill>
                    <p:spPr>
                      <a:xfrm>
                        <a:off x="6146800" y="3505200"/>
                        <a:ext cx="914400" cy="198438"/>
                      </a:xfrm>
                      <a:prstGeom prst="rect">
                        <a:avLst/>
                      </a:prstGeom>
                    </p:spPr>
                  </p:pic>
                </p:oleObj>
              </mc:Fallback>
            </mc:AlternateContent>
          </a:graphicData>
        </a:graphic>
      </p:graphicFrame>
      <p:pic>
        <p:nvPicPr>
          <p:cNvPr id="19" name="图片 18"/>
          <p:cNvPicPr>
            <a:picLocks noChangeAspect="1"/>
          </p:cNvPicPr>
          <p:nvPr/>
        </p:nvPicPr>
        <p:blipFill>
          <a:blip r:embed="rId19"/>
          <a:stretch>
            <a:fillRect/>
          </a:stretch>
        </p:blipFill>
        <p:spPr>
          <a:xfrm>
            <a:off x="1280795" y="3059430"/>
            <a:ext cx="4532630" cy="811530"/>
          </a:xfrm>
          <a:prstGeom prst="rect">
            <a:avLst/>
          </a:prstGeom>
        </p:spPr>
      </p:pic>
      <p:pic>
        <p:nvPicPr>
          <p:cNvPr id="20" name="图片 19"/>
          <p:cNvPicPr>
            <a:picLocks noChangeAspect="1"/>
          </p:cNvPicPr>
          <p:nvPr/>
        </p:nvPicPr>
        <p:blipFill>
          <a:blip r:embed="rId20"/>
          <a:stretch>
            <a:fillRect/>
          </a:stretch>
        </p:blipFill>
        <p:spPr>
          <a:xfrm>
            <a:off x="6306820" y="2725420"/>
            <a:ext cx="4833620" cy="726440"/>
          </a:xfrm>
          <a:prstGeom prst="rect">
            <a:avLst/>
          </a:prstGeom>
        </p:spPr>
      </p:pic>
      <p:pic>
        <p:nvPicPr>
          <p:cNvPr id="23" name="图片 22"/>
          <p:cNvPicPr>
            <a:picLocks noChangeAspect="1"/>
          </p:cNvPicPr>
          <p:nvPr/>
        </p:nvPicPr>
        <p:blipFill>
          <a:blip r:embed="rId21"/>
          <a:stretch>
            <a:fillRect/>
          </a:stretch>
        </p:blipFill>
        <p:spPr>
          <a:xfrm>
            <a:off x="6296025" y="3566795"/>
            <a:ext cx="4688840" cy="7315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圆角矩形 4"/>
          <p:cNvSpPr/>
          <p:nvPr>
            <p:custDataLst>
              <p:tags r:id="rId2"/>
            </p:custDataLst>
          </p:nvPr>
        </p:nvSpPr>
        <p:spPr>
          <a:xfrm>
            <a:off x="1052830"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3"/>
            </p:custDataLst>
          </p:nvPr>
        </p:nvGrpSpPr>
        <p:grpSpPr>
          <a:xfrm>
            <a:off x="2219325" y="1287145"/>
            <a:ext cx="2601595" cy="576580"/>
            <a:chOff x="4022" y="2609"/>
            <a:chExt cx="4097" cy="908"/>
          </a:xfrm>
        </p:grpSpPr>
        <p:sp>
          <p:nvSpPr>
            <p:cNvPr id="3" name="圆角矩形 2"/>
            <p:cNvSpPr/>
            <p:nvPr>
              <p:custDataLst>
                <p:tags r:id="rId11"/>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2" name="文本框 51"/>
            <p:cNvSpPr txBox="1"/>
            <p:nvPr>
              <p:custDataLst>
                <p:tags r:id="rId12"/>
              </p:custDataLst>
            </p:nvPr>
          </p:nvSpPr>
          <p:spPr>
            <a:xfrm>
              <a:off x="4022" y="2749"/>
              <a:ext cx="4097" cy="628"/>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最优解</a:t>
              </a:r>
              <a:endParaRPr lang="zh-CN" altLang="en-US" sz="2000" b="1" dirty="0">
                <a:solidFill>
                  <a:schemeClr val="bg1"/>
                </a:solidFill>
                <a:latin typeface="微软雅黑" panose="020B0503020204020204" charset="-122"/>
                <a:ea typeface="微软雅黑" panose="020B0503020204020204" charset="-122"/>
              </a:endParaRPr>
            </a:p>
          </p:txBody>
        </p:sp>
      </p:grpSp>
      <p:sp>
        <p:nvSpPr>
          <p:cNvPr id="11" name="圆角矩形 10"/>
          <p:cNvSpPr/>
          <p:nvPr>
            <p:custDataLst>
              <p:tags r:id="rId4"/>
            </p:custDataLst>
          </p:nvPr>
        </p:nvSpPr>
        <p:spPr>
          <a:xfrm>
            <a:off x="6205855"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custDataLst>
              <p:tags r:id="rId5"/>
            </p:custDataLst>
          </p:nvPr>
        </p:nvGrpSpPr>
        <p:grpSpPr>
          <a:xfrm>
            <a:off x="7372985" y="1287145"/>
            <a:ext cx="2600325" cy="576580"/>
            <a:chOff x="4023" y="2609"/>
            <a:chExt cx="4095" cy="908"/>
          </a:xfrm>
        </p:grpSpPr>
        <p:sp>
          <p:nvSpPr>
            <p:cNvPr id="13" name="圆角矩形 12"/>
            <p:cNvSpPr/>
            <p:nvPr>
              <p:custDataLst>
                <p:tags r:id="rId9"/>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10"/>
              </p:custDataLst>
            </p:nvPr>
          </p:nvSpPr>
          <p:spPr>
            <a:xfrm>
              <a:off x="4490" y="2749"/>
              <a:ext cx="3161" cy="630"/>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迭代过程</a:t>
              </a:r>
              <a:endParaRPr lang="en-US" altLang="zh-CN" sz="2000" b="1">
                <a:solidFill>
                  <a:schemeClr val="bg1"/>
                </a:solidFill>
                <a:latin typeface="微软雅黑" panose="020B0503020204020204" charset="-122"/>
                <a:ea typeface="微软雅黑" panose="020B0503020204020204" charset="-122"/>
              </a:endParaRPr>
            </a:p>
          </p:txBody>
        </p:sp>
      </p:grpSp>
      <p:pic>
        <p:nvPicPr>
          <p:cNvPr id="7" name="图片 6"/>
          <p:cNvPicPr>
            <a:picLocks noChangeAspect="1"/>
          </p:cNvPicPr>
          <p:nvPr/>
        </p:nvPicPr>
        <p:blipFill>
          <a:blip r:embed="rId14">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6"/>
            </p:custDataLst>
          </p:nvPr>
        </p:nvSpPr>
        <p:spPr>
          <a:xfrm>
            <a:off x="421640" y="121285"/>
            <a:ext cx="5391785" cy="460375"/>
          </a:xfrm>
          <a:prstGeom prst="rect">
            <a:avLst/>
          </a:prstGeom>
          <a:noFill/>
        </p:spPr>
        <p:txBody>
          <a:bodyPr wrap="square" rtlCol="0">
            <a:spAutoFit/>
          </a:bodyPr>
          <a:lstStyle/>
          <a:p>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 Ant System</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与旅行商问题（</a:t>
            </a:r>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TSP</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a:t>
            </a:r>
          </a:p>
        </p:txBody>
      </p:sp>
      <p:sp>
        <p:nvSpPr>
          <p:cNvPr id="9" name="文本框 8"/>
          <p:cNvSpPr txBox="1"/>
          <p:nvPr>
            <p:custDataLst>
              <p:tags r:id="rId7"/>
            </p:custDataLst>
          </p:nvPr>
        </p:nvSpPr>
        <p:spPr>
          <a:xfrm>
            <a:off x="421640" y="535305"/>
            <a:ext cx="6419850"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Ant System and Traveling Salesman Problem</a:t>
            </a:r>
          </a:p>
        </p:txBody>
      </p:sp>
      <p:graphicFrame>
        <p:nvGraphicFramePr>
          <p:cNvPr id="10" name="对象 9"/>
          <p:cNvGraphicFramePr>
            <a:graphicFrameLocks noChangeAspect="1"/>
          </p:cNvGraphicFramePr>
          <p:nvPr>
            <p:custDataLst>
              <p:tags r:id="rId8"/>
            </p:custDataLst>
          </p:nvPr>
        </p:nvGraphicFramePr>
        <p:xfrm>
          <a:off x="6146800" y="3505200"/>
          <a:ext cx="914400" cy="198438"/>
        </p:xfrm>
        <a:graphic>
          <a:graphicData uri="http://schemas.openxmlformats.org/presentationml/2006/ole">
            <mc:AlternateContent xmlns:mc="http://schemas.openxmlformats.org/markup-compatibility/2006">
              <mc:Choice xmlns:v="urn:schemas-microsoft-com:vml" Requires="v">
                <p:oleObj spid="_x0000_s3080" name="Equation" r:id="rId15" imgW="2743200" imgH="4267200" progId="Equation.DSMT4">
                  <p:embed/>
                </p:oleObj>
              </mc:Choice>
              <mc:Fallback>
                <p:oleObj name="Equation" r:id="rId15" imgW="2743200" imgH="4267200" progId="Equation.DSMT4">
                  <p:embed/>
                  <p:pic>
                    <p:nvPicPr>
                      <p:cNvPr id="10" name="对象 9"/>
                      <p:cNvPicPr/>
                      <p:nvPr/>
                    </p:nvPicPr>
                    <p:blipFill>
                      <a:blip r:embed="rId16"/>
                      <a:stretch>
                        <a:fillRect/>
                      </a:stretch>
                    </p:blipFill>
                    <p:spPr>
                      <a:xfrm>
                        <a:off x="6146800" y="3505200"/>
                        <a:ext cx="914400" cy="198438"/>
                      </a:xfrm>
                      <a:prstGeom prst="rect">
                        <a:avLst/>
                      </a:prstGeom>
                    </p:spPr>
                  </p:pic>
                </p:oleObj>
              </mc:Fallback>
            </mc:AlternateContent>
          </a:graphicData>
        </a:graphic>
      </p:graphicFrame>
      <p:pic>
        <p:nvPicPr>
          <p:cNvPr id="21" name="图片 20">
            <a:extLst>
              <a:ext uri="{FF2B5EF4-FFF2-40B4-BE49-F238E27FC236}">
                <a16:creationId xmlns:a16="http://schemas.microsoft.com/office/drawing/2014/main" id="{A385673E-C259-4395-92C0-98CB9C50894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559427" y="2270850"/>
            <a:ext cx="4326899" cy="3140092"/>
          </a:xfrm>
          <a:prstGeom prst="rect">
            <a:avLst/>
          </a:prstGeom>
        </p:spPr>
      </p:pic>
      <p:pic>
        <p:nvPicPr>
          <p:cNvPr id="22" name="图片 21">
            <a:extLst>
              <a:ext uri="{FF2B5EF4-FFF2-40B4-BE49-F238E27FC236}">
                <a16:creationId xmlns:a16="http://schemas.microsoft.com/office/drawing/2014/main" id="{1CBC79CF-B422-4311-951B-AC36FAA03BBC}"/>
              </a:ext>
            </a:extLst>
          </p:cNvPr>
          <p:cNvPicPr>
            <a:picLocks noChangeAspect="1"/>
          </p:cNvPicPr>
          <p:nvPr/>
        </p:nvPicPr>
        <p:blipFill>
          <a:blip r:embed="rId18"/>
          <a:stretch>
            <a:fillRect/>
          </a:stretch>
        </p:blipFill>
        <p:spPr>
          <a:xfrm>
            <a:off x="1183883" y="2143125"/>
            <a:ext cx="4507672" cy="3395543"/>
          </a:xfrm>
          <a:prstGeom prst="rect">
            <a:avLst/>
          </a:prstGeom>
        </p:spPr>
      </p:pic>
    </p:spTree>
    <p:extLst>
      <p:ext uri="{BB962C8B-B14F-4D97-AF65-F5344CB8AC3E}">
        <p14:creationId xmlns:p14="http://schemas.microsoft.com/office/powerpoint/2010/main" val="3050048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圆角矩形 4"/>
          <p:cNvSpPr/>
          <p:nvPr>
            <p:custDataLst>
              <p:tags r:id="rId1"/>
            </p:custDataLst>
          </p:nvPr>
        </p:nvSpPr>
        <p:spPr>
          <a:xfrm>
            <a:off x="1052830"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2"/>
            </p:custDataLst>
          </p:nvPr>
        </p:nvGrpSpPr>
        <p:grpSpPr>
          <a:xfrm>
            <a:off x="2219325" y="1287145"/>
            <a:ext cx="2601595" cy="576580"/>
            <a:chOff x="4022" y="2609"/>
            <a:chExt cx="4097" cy="908"/>
          </a:xfrm>
        </p:grpSpPr>
        <p:sp>
          <p:nvSpPr>
            <p:cNvPr id="3" name="圆角矩形 2"/>
            <p:cNvSpPr/>
            <p:nvPr>
              <p:custDataLst>
                <p:tags r:id="rId13"/>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2" name="文本框 51"/>
            <p:cNvSpPr txBox="1"/>
            <p:nvPr>
              <p:custDataLst>
                <p:tags r:id="rId14"/>
              </p:custDataLst>
            </p:nvPr>
          </p:nvSpPr>
          <p:spPr>
            <a:xfrm>
              <a:off x="4022" y="2749"/>
              <a:ext cx="4097" cy="628"/>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问题定义</a:t>
              </a:r>
            </a:p>
          </p:txBody>
        </p:sp>
      </p:grpSp>
      <p:sp>
        <p:nvSpPr>
          <p:cNvPr id="11" name="圆角矩形 10"/>
          <p:cNvSpPr/>
          <p:nvPr>
            <p:custDataLst>
              <p:tags r:id="rId3"/>
            </p:custDataLst>
          </p:nvPr>
        </p:nvSpPr>
        <p:spPr>
          <a:xfrm>
            <a:off x="6205855"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custDataLst>
              <p:tags r:id="rId4"/>
            </p:custDataLst>
          </p:nvPr>
        </p:nvGrpSpPr>
        <p:grpSpPr>
          <a:xfrm>
            <a:off x="7372985" y="1287145"/>
            <a:ext cx="2600325" cy="576580"/>
            <a:chOff x="4023" y="2609"/>
            <a:chExt cx="4095" cy="908"/>
          </a:xfrm>
        </p:grpSpPr>
        <p:sp>
          <p:nvSpPr>
            <p:cNvPr id="13" name="圆角矩形 12"/>
            <p:cNvSpPr/>
            <p:nvPr>
              <p:custDataLst>
                <p:tags r:id="rId11"/>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12"/>
              </p:custDataLst>
            </p:nvPr>
          </p:nvSpPr>
          <p:spPr>
            <a:xfrm>
              <a:off x="4025" y="2749"/>
              <a:ext cx="4091" cy="628"/>
            </a:xfrm>
            <a:prstGeom prst="rect">
              <a:avLst/>
            </a:prstGeom>
            <a:noFill/>
          </p:spPr>
          <p:txBody>
            <a:bodyPr wrap="square" rtlCol="0">
              <a:spAutoFit/>
            </a:bodyPr>
            <a:lstStyle/>
            <a:p>
              <a:pPr algn="ctr"/>
              <a:r>
                <a:rPr lang="en-US" altLang="zh-CN" sz="2000" b="1" dirty="0">
                  <a:solidFill>
                    <a:schemeClr val="bg1"/>
                  </a:solidFill>
                  <a:latin typeface="微软雅黑" panose="020B0503020204020204" charset="-122"/>
                  <a:ea typeface="微软雅黑" panose="020B0503020204020204" charset="-122"/>
                </a:rPr>
                <a:t>ACO</a:t>
              </a:r>
              <a:r>
                <a:rPr lang="zh-CN" altLang="en-US" sz="2000" b="1" dirty="0">
                  <a:solidFill>
                    <a:schemeClr val="bg1"/>
                  </a:solidFill>
                  <a:latin typeface="微软雅黑" panose="020B0503020204020204" charset="-122"/>
                  <a:ea typeface="微软雅黑" panose="020B0503020204020204" charset="-122"/>
                </a:rPr>
                <a:t>实现</a:t>
              </a:r>
            </a:p>
          </p:txBody>
        </p:sp>
      </p:grpSp>
      <p:pic>
        <p:nvPicPr>
          <p:cNvPr id="7" name="图片 6"/>
          <p:cNvPicPr>
            <a:picLocks noChangeAspect="1"/>
          </p:cNvPicPr>
          <p:nvPr/>
        </p:nvPicPr>
        <p:blipFill>
          <a:blip r:embed="rId16">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5"/>
            </p:custDataLst>
          </p:nvPr>
        </p:nvSpPr>
        <p:spPr>
          <a:xfrm>
            <a:off x="421640" y="121285"/>
            <a:ext cx="6368415"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单机加权总延迟调度问题（</a:t>
            </a:r>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SMTWTP</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a:t>
            </a:r>
          </a:p>
        </p:txBody>
      </p:sp>
      <p:sp>
        <p:nvSpPr>
          <p:cNvPr id="9" name="文本框 8"/>
          <p:cNvSpPr txBox="1"/>
          <p:nvPr>
            <p:custDataLst>
              <p:tags r:id="rId6"/>
            </p:custDataLst>
          </p:nvPr>
        </p:nvSpPr>
        <p:spPr>
          <a:xfrm>
            <a:off x="421640" y="535305"/>
            <a:ext cx="5709920"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Single-machine Weighted Total Delay Scheduling Problem</a:t>
            </a:r>
          </a:p>
        </p:txBody>
      </p:sp>
      <p:sp>
        <p:nvSpPr>
          <p:cNvPr id="16" name="文本框 15"/>
          <p:cNvSpPr txBox="1"/>
          <p:nvPr>
            <p:custDataLst>
              <p:tags r:id="rId7"/>
            </p:custDataLst>
          </p:nvPr>
        </p:nvSpPr>
        <p:spPr>
          <a:xfrm>
            <a:off x="1097008" y="1918335"/>
            <a:ext cx="5009027" cy="3998834"/>
          </a:xfrm>
          <a:prstGeom prst="rect">
            <a:avLst/>
          </a:prstGeom>
          <a:noFill/>
        </p:spPr>
        <p:txBody>
          <a:bodyPr wrap="square" rtlCol="0">
            <a:noAutofit/>
          </a:bodyPr>
          <a:lstStyle/>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数学模型：</a:t>
            </a:r>
          </a:p>
          <a:p>
            <a:pPr>
              <a:lnSpc>
                <a:spcPct val="130000"/>
              </a:lnSpc>
              <a:spcBef>
                <a:spcPts val="0"/>
              </a:spcBef>
              <a:spcAft>
                <a:spcPts val="0"/>
              </a:spcAft>
            </a:pPr>
            <a:endParaRPr lang="en-US" altLang="zh-CN"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含义：</a:t>
            </a:r>
          </a:p>
          <a:p>
            <a:pPr indent="0">
              <a:lnSpc>
                <a:spcPct val="130000"/>
              </a:lnSpc>
              <a:spcBef>
                <a:spcPts val="0"/>
              </a:spcBef>
              <a:spcAft>
                <a:spcPts val="0"/>
              </a:spcAft>
              <a:buNone/>
            </a:pPr>
            <a:r>
              <a:rPr lang="en-US" altLang="zh-CN" dirty="0">
                <a:solidFill>
                  <a:schemeClr val="tx1"/>
                </a:solidFill>
                <a:latin typeface="微软雅黑" panose="020B0503020204020204" charset="-122"/>
                <a:ea typeface="微软雅黑" panose="020B0503020204020204" charset="-122"/>
              </a:rPr>
              <a:t>       </a:t>
            </a:r>
            <a:r>
              <a:rPr lang="zh-CN" altLang="en-US" dirty="0">
                <a:solidFill>
                  <a:schemeClr val="tx1"/>
                </a:solidFill>
                <a:latin typeface="微软雅黑" panose="020B0503020204020204" charset="-122"/>
                <a:ea typeface="微软雅黑" panose="020B0503020204020204" charset="-122"/>
              </a:rPr>
              <a:t>在单机上顺序处理</a:t>
            </a:r>
            <a:r>
              <a:rPr lang="en-US" altLang="zh-CN" dirty="0">
                <a:solidFill>
                  <a:schemeClr val="tx1"/>
                </a:solidFill>
                <a:latin typeface="微软雅黑" panose="020B0503020204020204" charset="-122"/>
                <a:ea typeface="微软雅黑" panose="020B0503020204020204" charset="-122"/>
              </a:rPr>
              <a:t>n</a:t>
            </a:r>
            <a:r>
              <a:rPr lang="zh-CN" altLang="en-US" dirty="0">
                <a:solidFill>
                  <a:schemeClr val="tx1"/>
                </a:solidFill>
                <a:latin typeface="微软雅黑" panose="020B0503020204020204" charset="-122"/>
                <a:ea typeface="微软雅黑" panose="020B0503020204020204" charset="-122"/>
              </a:rPr>
              <a:t>个作业，每个作业具有处理时间</a:t>
            </a:r>
            <a:r>
              <a:rPr lang="en-US" altLang="zh-CN" dirty="0">
                <a:solidFill>
                  <a:schemeClr val="tx1"/>
                </a:solidFill>
                <a:latin typeface="微软雅黑" panose="020B0503020204020204" charset="-122"/>
                <a:ea typeface="微软雅黑" panose="020B0503020204020204" charset="-122"/>
              </a:rPr>
              <a:t>pj</a:t>
            </a:r>
            <a:r>
              <a:rPr lang="zh-CN" altLang="en-US" dirty="0">
                <a:solidFill>
                  <a:schemeClr val="tx1"/>
                </a:solidFill>
                <a:latin typeface="微软雅黑" panose="020B0503020204020204" charset="-122"/>
                <a:ea typeface="微软雅黑" panose="020B0503020204020204" charset="-122"/>
              </a:rPr>
              <a:t>、权重</a:t>
            </a:r>
            <a:r>
              <a:rPr lang="en-US" altLang="zh-CN" dirty="0">
                <a:solidFill>
                  <a:schemeClr val="tx1"/>
                </a:solidFill>
                <a:latin typeface="微软雅黑" panose="020B0503020204020204" charset="-122"/>
                <a:ea typeface="微软雅黑" panose="020B0503020204020204" charset="-122"/>
              </a:rPr>
              <a:t>wj</a:t>
            </a:r>
            <a:r>
              <a:rPr lang="zh-CN" altLang="en-US" dirty="0">
                <a:solidFill>
                  <a:schemeClr val="tx1"/>
                </a:solidFill>
                <a:latin typeface="微软雅黑" panose="020B0503020204020204" charset="-122"/>
                <a:ea typeface="微软雅黑" panose="020B0503020204020204" charset="-122"/>
              </a:rPr>
              <a:t>和截止时间</a:t>
            </a:r>
            <a:r>
              <a:rPr lang="en-US" altLang="zh-CN" dirty="0">
                <a:solidFill>
                  <a:schemeClr val="tx1"/>
                </a:solidFill>
                <a:latin typeface="微软雅黑" panose="020B0503020204020204" charset="-122"/>
                <a:ea typeface="微软雅黑" panose="020B0503020204020204" charset="-122"/>
              </a:rPr>
              <a:t>dj</a:t>
            </a:r>
            <a:r>
              <a:rPr lang="zh-CN" altLang="en-US" dirty="0">
                <a:solidFill>
                  <a:schemeClr val="tx1"/>
                </a:solidFill>
                <a:latin typeface="微软雅黑" panose="020B0503020204020204" charset="-122"/>
                <a:ea typeface="微软雅黑" panose="020B0503020204020204" charset="-122"/>
              </a:rPr>
              <a:t>。</a:t>
            </a:r>
          </a:p>
          <a:p>
            <a:pPr indent="0">
              <a:lnSpc>
                <a:spcPct val="130000"/>
              </a:lnSpc>
              <a:spcBef>
                <a:spcPts val="0"/>
              </a:spcBef>
              <a:spcAft>
                <a:spcPts val="0"/>
              </a:spcAft>
              <a:buNone/>
            </a:pPr>
            <a:r>
              <a:rPr lang="en-US" altLang="zh-CN" dirty="0">
                <a:solidFill>
                  <a:schemeClr val="tx1"/>
                </a:solidFill>
                <a:latin typeface="微软雅黑" panose="020B0503020204020204" charset="-122"/>
                <a:ea typeface="微软雅黑" panose="020B0503020204020204" charset="-122"/>
              </a:rPr>
              <a:t>       </a:t>
            </a:r>
            <a:r>
              <a:rPr lang="zh-CN" altLang="en-US" dirty="0">
                <a:solidFill>
                  <a:schemeClr val="tx1"/>
                </a:solidFill>
                <a:latin typeface="微软雅黑" panose="020B0503020204020204" charset="-122"/>
                <a:ea typeface="微软雅黑" panose="020B0503020204020204" charset="-122"/>
              </a:rPr>
              <a:t>目标是最小化总加权延迟。</a:t>
            </a:r>
          </a:p>
        </p:txBody>
      </p:sp>
      <p:sp>
        <p:nvSpPr>
          <p:cNvPr id="18" name="文本框 17"/>
          <p:cNvSpPr txBox="1"/>
          <p:nvPr>
            <p:custDataLst>
              <p:tags r:id="rId8"/>
            </p:custDataLst>
          </p:nvPr>
        </p:nvSpPr>
        <p:spPr>
          <a:xfrm>
            <a:off x="6324600" y="2000250"/>
            <a:ext cx="4668520" cy="3707765"/>
          </a:xfrm>
          <a:prstGeom prst="rect">
            <a:avLst/>
          </a:prstGeom>
          <a:noFill/>
        </p:spPr>
        <p:txBody>
          <a:bodyPr wrap="square" rtlCol="0">
            <a:noAutofit/>
          </a:bodyPr>
          <a:lstStyle/>
          <a:p>
            <a:pPr>
              <a:lnSpc>
                <a:spcPct val="13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rPr>
              <a:t> </a:t>
            </a:r>
            <a:r>
              <a:rPr lang="en-US" altLang="zh-CN" dirty="0">
                <a:solidFill>
                  <a:schemeClr val="bg2">
                    <a:lumMod val="25000"/>
                  </a:schemeClr>
                </a:solidFill>
                <a:latin typeface="微软雅黑" panose="020B0503020204020204" charset="-122"/>
                <a:ea typeface="微软雅黑" panose="020B0503020204020204" charset="-122"/>
                <a:sym typeface="+mn-ea"/>
              </a:rPr>
              <a:t>• </a:t>
            </a:r>
            <a:r>
              <a:rPr lang="zh-CN" altLang="en-US" dirty="0">
                <a:solidFill>
                  <a:schemeClr val="bg2">
                    <a:lumMod val="25000"/>
                  </a:schemeClr>
                </a:solidFill>
                <a:latin typeface="微软雅黑" panose="020B0503020204020204" charset="-122"/>
                <a:ea typeface="微软雅黑" panose="020B0503020204020204" charset="-122"/>
              </a:rPr>
              <a:t>信息素</a:t>
            </a:r>
            <a:r>
              <a:rPr lang="en-US" altLang="zh-CN" dirty="0">
                <a:solidFill>
                  <a:schemeClr val="bg2">
                    <a:lumMod val="25000"/>
                  </a:schemeClr>
                </a:solidFill>
                <a:latin typeface="微软雅黑" panose="020B0503020204020204" charset="-122"/>
                <a:ea typeface="微软雅黑" panose="020B0503020204020204" charset="-122"/>
              </a:rPr>
              <a:t>τ</a:t>
            </a:r>
            <a:r>
              <a:rPr lang="en-US" altLang="zh-CN" baseline="-25000" dirty="0">
                <a:solidFill>
                  <a:schemeClr val="bg2">
                    <a:lumMod val="25000"/>
                  </a:schemeClr>
                </a:solidFill>
                <a:latin typeface="微软雅黑" panose="020B0503020204020204" charset="-122"/>
                <a:ea typeface="微软雅黑" panose="020B0503020204020204" charset="-122"/>
              </a:rPr>
              <a:t>ij</a:t>
            </a:r>
            <a:r>
              <a:rPr lang="zh-CN" altLang="en-US" dirty="0">
                <a:solidFill>
                  <a:schemeClr val="bg2">
                    <a:lumMod val="25000"/>
                  </a:schemeClr>
                </a:solidFill>
                <a:latin typeface="微软雅黑" panose="020B0503020204020204" charset="-122"/>
                <a:ea typeface="微软雅黑" panose="020B0503020204020204" charset="-122"/>
              </a:rPr>
              <a:t>表示作业</a:t>
            </a:r>
            <a:r>
              <a:rPr lang="en-US" altLang="zh-CN" dirty="0">
                <a:solidFill>
                  <a:schemeClr val="bg2">
                    <a:lumMod val="25000"/>
                  </a:schemeClr>
                </a:solidFill>
                <a:latin typeface="微软雅黑" panose="020B0503020204020204" charset="-122"/>
                <a:ea typeface="微软雅黑" panose="020B0503020204020204" charset="-122"/>
              </a:rPr>
              <a:t>j</a:t>
            </a:r>
            <a:r>
              <a:rPr lang="zh-CN" altLang="en-US" dirty="0">
                <a:solidFill>
                  <a:schemeClr val="bg2">
                    <a:lumMod val="25000"/>
                  </a:schemeClr>
                </a:solidFill>
                <a:latin typeface="微软雅黑" panose="020B0503020204020204" charset="-122"/>
                <a:ea typeface="微软雅黑" panose="020B0503020204020204" charset="-122"/>
              </a:rPr>
              <a:t>安排在第</a:t>
            </a:r>
            <a:r>
              <a:rPr lang="en-US" altLang="zh-CN" dirty="0">
                <a:solidFill>
                  <a:schemeClr val="bg2">
                    <a:lumMod val="25000"/>
                  </a:schemeClr>
                </a:solidFill>
                <a:latin typeface="微软雅黑" panose="020B0503020204020204" charset="-122"/>
                <a:ea typeface="微软雅黑" panose="020B0503020204020204" charset="-122"/>
              </a:rPr>
              <a:t>i</a:t>
            </a:r>
            <a:r>
              <a:rPr lang="zh-CN" altLang="en-US" dirty="0">
                <a:solidFill>
                  <a:schemeClr val="bg2">
                    <a:lumMod val="25000"/>
                  </a:schemeClr>
                </a:solidFill>
                <a:latin typeface="微软雅黑" panose="020B0503020204020204" charset="-122"/>
                <a:ea typeface="微软雅黑" panose="020B0503020204020204" charset="-122"/>
              </a:rPr>
              <a:t>位置的优先级</a:t>
            </a:r>
          </a:p>
          <a:p>
            <a:pPr>
              <a:lnSpc>
                <a:spcPct val="13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sym typeface="+mn-ea"/>
              </a:rPr>
              <a:t> • </a:t>
            </a:r>
            <a:r>
              <a:rPr lang="zh-CN" altLang="en-US" dirty="0">
                <a:solidFill>
                  <a:schemeClr val="bg2">
                    <a:lumMod val="25000"/>
                  </a:schemeClr>
                </a:solidFill>
                <a:latin typeface="微软雅黑" panose="020B0503020204020204" charset="-122"/>
                <a:ea typeface="微软雅黑" panose="020B0503020204020204" charset="-122"/>
              </a:rPr>
              <a:t>采用三种启发式规则：</a:t>
            </a:r>
            <a:endParaRPr lang="en-US" altLang="zh-CN"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rPr>
              <a:t>   1</a:t>
            </a:r>
            <a:r>
              <a:rPr lang="zh-CN" altLang="en-US" dirty="0">
                <a:solidFill>
                  <a:schemeClr val="bg2">
                    <a:lumMod val="25000"/>
                  </a:schemeClr>
                </a:solidFill>
                <a:latin typeface="微软雅黑" panose="020B0503020204020204" charset="-122"/>
                <a:ea typeface="微软雅黑" panose="020B0503020204020204" charset="-122"/>
              </a:rPr>
              <a:t>、最早截止日期（</a:t>
            </a:r>
            <a:r>
              <a:rPr lang="en-US" altLang="zh-CN" dirty="0">
                <a:solidFill>
                  <a:schemeClr val="bg2">
                    <a:lumMod val="25000"/>
                  </a:schemeClr>
                </a:solidFill>
                <a:latin typeface="微软雅黑" panose="020B0503020204020204" charset="-122"/>
                <a:ea typeface="微软雅黑" panose="020B0503020204020204" charset="-122"/>
              </a:rPr>
              <a:t>EDD</a:t>
            </a:r>
            <a:r>
              <a:rPr lang="zh-CN" altLang="en-US" dirty="0">
                <a:solidFill>
                  <a:schemeClr val="bg2">
                    <a:lumMod val="25000"/>
                  </a:schemeClr>
                </a:solidFill>
                <a:latin typeface="微软雅黑" panose="020B0503020204020204" charset="-122"/>
                <a:ea typeface="微软雅黑" panose="020B0503020204020204" charset="-122"/>
              </a:rPr>
              <a:t>）：按截止日期</a:t>
            </a:r>
            <a:r>
              <a:rPr lang="en-US" altLang="zh-CN" dirty="0">
                <a:solidFill>
                  <a:schemeClr val="bg2">
                    <a:lumMod val="25000"/>
                  </a:schemeClr>
                </a:solidFill>
                <a:latin typeface="微软雅黑" panose="020B0503020204020204" charset="-122"/>
                <a:ea typeface="微软雅黑" panose="020B0503020204020204" charset="-122"/>
              </a:rPr>
              <a:t>d</a:t>
            </a:r>
            <a:r>
              <a:rPr lang="en-US" altLang="zh-CN" baseline="-25000" dirty="0">
                <a:solidFill>
                  <a:schemeClr val="bg2">
                    <a:lumMod val="25000"/>
                  </a:schemeClr>
                </a:solidFill>
                <a:latin typeface="微软雅黑" panose="020B0503020204020204" charset="-122"/>
                <a:ea typeface="微软雅黑" panose="020B0503020204020204" charset="-122"/>
              </a:rPr>
              <a:t>j</a:t>
            </a:r>
            <a:r>
              <a:rPr lang="zh-CN" altLang="en-US" dirty="0">
                <a:solidFill>
                  <a:schemeClr val="bg2">
                    <a:lumMod val="25000"/>
                  </a:schemeClr>
                </a:solidFill>
                <a:latin typeface="微软雅黑" panose="020B0503020204020204" charset="-122"/>
                <a:ea typeface="微软雅黑" panose="020B0503020204020204" charset="-122"/>
              </a:rPr>
              <a:t>非降序排列</a:t>
            </a:r>
          </a:p>
          <a:p>
            <a:pPr>
              <a:lnSpc>
                <a:spcPct val="13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rPr>
              <a:t>   2</a:t>
            </a:r>
            <a:r>
              <a:rPr lang="zh-CN" altLang="en-US" dirty="0">
                <a:solidFill>
                  <a:schemeClr val="bg2">
                    <a:lumMod val="25000"/>
                  </a:schemeClr>
                </a:solidFill>
                <a:latin typeface="微软雅黑" panose="020B0503020204020204" charset="-122"/>
                <a:ea typeface="微软雅黑" panose="020B0503020204020204" charset="-122"/>
              </a:rPr>
              <a:t>、修正截止日期（</a:t>
            </a:r>
            <a:r>
              <a:rPr lang="en-US" altLang="zh-CN" dirty="0">
                <a:solidFill>
                  <a:schemeClr val="bg2">
                    <a:lumMod val="25000"/>
                  </a:schemeClr>
                </a:solidFill>
                <a:latin typeface="微软雅黑" panose="020B0503020204020204" charset="-122"/>
                <a:ea typeface="微软雅黑" panose="020B0503020204020204" charset="-122"/>
              </a:rPr>
              <a:t>MDD</a:t>
            </a:r>
            <a:r>
              <a:rPr lang="zh-CN" altLang="en-US" dirty="0">
                <a:solidFill>
                  <a:schemeClr val="bg2">
                    <a:lumMod val="25000"/>
                  </a:schemeClr>
                </a:solidFill>
                <a:latin typeface="微软雅黑" panose="020B0503020204020204" charset="-122"/>
                <a:ea typeface="微软雅黑" panose="020B0503020204020204" charset="-122"/>
              </a:rPr>
              <a:t>）：</a:t>
            </a: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en-US" altLang="zh-CN" dirty="0">
                <a:solidFill>
                  <a:schemeClr val="bg2">
                    <a:lumMod val="25000"/>
                  </a:schemeClr>
                </a:solidFill>
                <a:latin typeface="微软雅黑" panose="020B0503020204020204" charset="-122"/>
                <a:ea typeface="微软雅黑" panose="020B0503020204020204" charset="-122"/>
              </a:rPr>
              <a:t>   3</a:t>
            </a:r>
            <a:r>
              <a:rPr lang="zh-CN" altLang="en-US" dirty="0">
                <a:solidFill>
                  <a:schemeClr val="bg2">
                    <a:lumMod val="25000"/>
                  </a:schemeClr>
                </a:solidFill>
                <a:latin typeface="微软雅黑" panose="020B0503020204020204" charset="-122"/>
                <a:ea typeface="微软雅黑" panose="020B0503020204020204" charset="-122"/>
              </a:rPr>
              <a:t>、紧急度（</a:t>
            </a:r>
            <a:r>
              <a:rPr lang="en-US" altLang="zh-CN" dirty="0">
                <a:solidFill>
                  <a:schemeClr val="bg2">
                    <a:lumMod val="25000"/>
                  </a:schemeClr>
                </a:solidFill>
                <a:latin typeface="微软雅黑" panose="020B0503020204020204" charset="-122"/>
                <a:ea typeface="微软雅黑" panose="020B0503020204020204" charset="-122"/>
              </a:rPr>
              <a:t>AU</a:t>
            </a:r>
            <a:r>
              <a:rPr lang="zh-CN" altLang="en-US" dirty="0">
                <a:solidFill>
                  <a:schemeClr val="bg2">
                    <a:lumMod val="25000"/>
                  </a:schemeClr>
                </a:solidFill>
                <a:latin typeface="微软雅黑" panose="020B0503020204020204" charset="-122"/>
                <a:ea typeface="微软雅黑" panose="020B0503020204020204" charset="-122"/>
              </a:rPr>
              <a:t>）：</a:t>
            </a:r>
          </a:p>
        </p:txBody>
      </p:sp>
      <p:pic>
        <p:nvPicPr>
          <p:cNvPr id="20" name="图片 19"/>
          <p:cNvPicPr>
            <a:picLocks noChangeAspect="1"/>
          </p:cNvPicPr>
          <p:nvPr>
            <p:custDataLst>
              <p:tags r:id="rId9"/>
            </p:custDataLst>
          </p:nvPr>
        </p:nvPicPr>
        <p:blipFill>
          <a:blip r:embed="rId17"/>
          <a:stretch>
            <a:fillRect/>
          </a:stretch>
        </p:blipFill>
        <p:spPr>
          <a:xfrm>
            <a:off x="7225665" y="3907155"/>
            <a:ext cx="2895600" cy="354330"/>
          </a:xfrm>
          <a:prstGeom prst="rect">
            <a:avLst/>
          </a:prstGeom>
        </p:spPr>
      </p:pic>
      <p:pic>
        <p:nvPicPr>
          <p:cNvPr id="21" name="图片 20"/>
          <p:cNvPicPr>
            <a:picLocks noChangeAspect="1"/>
          </p:cNvPicPr>
          <p:nvPr>
            <p:custDataLst>
              <p:tags r:id="rId10"/>
            </p:custDataLst>
          </p:nvPr>
        </p:nvPicPr>
        <p:blipFill>
          <a:blip r:embed="rId18"/>
          <a:stretch>
            <a:fillRect/>
          </a:stretch>
        </p:blipFill>
        <p:spPr>
          <a:xfrm>
            <a:off x="6392545" y="4714240"/>
            <a:ext cx="4600575" cy="742950"/>
          </a:xfrm>
          <a:prstGeom prst="rect">
            <a:avLst/>
          </a:prstGeom>
        </p:spPr>
      </p:pic>
      <p:pic>
        <p:nvPicPr>
          <p:cNvPr id="23" name="图片 22"/>
          <p:cNvPicPr>
            <a:picLocks noChangeAspect="1"/>
          </p:cNvPicPr>
          <p:nvPr/>
        </p:nvPicPr>
        <p:blipFill>
          <a:blip r:embed="rId19"/>
          <a:stretch>
            <a:fillRect/>
          </a:stretch>
        </p:blipFill>
        <p:spPr>
          <a:xfrm>
            <a:off x="1619885" y="2435860"/>
            <a:ext cx="4166235" cy="84963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E1ZTEyZjJiODllNzZlN2YzYzBlZTQ3MmM4ZmM5NjIifQ=="/>
  <p:tag name="KSO_WPP_MARK_KEY" val="e113931c-efbd-44e4-acf8-aeb534a478b1"/>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170.75,&quot;left&quot;:137.4,&quot;top&quot;:228.9,&quot;width&quot;:707.95}"/>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170.75,&quot;left&quot;:137.4,&quot;top&quot;:228.9,&quot;width&quot;:707.95}"/>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80.2,&quot;left&quot;:78.5,&quot;top&quot;:89,&quot;width&quot;:806.55}"/>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80.2,&quot;left&quot;:78.5,&quot;top&quot;:89,&quot;width&quot;:806.55}"/>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80.2,&quot;left&quot;:78.5,&quot;top&quot;:89,&quot;width&quot;:806.55}"/>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80.2,&quot;left&quot;:78.5,&quot;top&quot;:89,&quot;width&quot;:806.55}"/>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80.2,&quot;left&quot;:78.5,&quot;top&quot;:89,&quot;width&quot;:806.55}"/>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170.75,&quot;left&quot;:137.4,&quot;top&quot;:228.9,&quot;width&quot;:707.95}"/>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55.xml><?xml version="1.0" encoding="utf-8"?>
<p:tagLst xmlns:a="http://schemas.openxmlformats.org/drawingml/2006/main" xmlns:r="http://schemas.openxmlformats.org/officeDocument/2006/relationships" xmlns:p="http://schemas.openxmlformats.org/presentationml/2006/main">
  <p:tag name="TABLE_ENDDRAG_ORIGIN_RECT" val="292*217"/>
  <p:tag name="TABLE_ENDDRAG_RECT" val="134*175*292*217"/>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53.65,&quot;left&quot;:82.9,&quot;top&quot;:101.35,&quot;width&quot;:794.3}"/>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53.65,&quot;left&quot;:82.9,&quot;top&quot;:101.35,&quot;width&quot;:794.3}"/>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53.65,&quot;left&quot;:82.9,&quot;top&quot;:101.35,&quot;width&quot;:794.3}"/>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53.65,&quot;left&quot;:82.9,&quot;top&quot;:101.35,&quot;width&quot;:794.3}"/>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170.75,&quot;left&quot;:137.4,&quot;top&quot;:228.9,&quot;width&quot;:707.95}"/>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53.65,&quot;left&quot;:82.9,&quot;top&quot;:101.35,&quot;width&quot;:794.3}"/>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53.65,&quot;left&quot;:82.9,&quot;top&quot;:101.35,&quot;width&quot;:794.3}"/>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微软雅黑"/>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TotalTime>
  <Words>1279</Words>
  <Application>Microsoft Office PowerPoint</Application>
  <PresentationFormat>宽屏</PresentationFormat>
  <Paragraphs>204</Paragraphs>
  <Slides>24</Slides>
  <Notes>1</Notes>
  <HiddenSlides>0</HiddenSlides>
  <MMClips>0</MMClips>
  <ScaleCrop>false</ScaleCrop>
  <HeadingPairs>
    <vt:vector size="8" baseType="variant">
      <vt:variant>
        <vt:lpstr>已用的字体</vt:lpstr>
      </vt:variant>
      <vt:variant>
        <vt:i4>2</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28" baseType="lpstr">
      <vt:lpstr>Arial</vt:lpstr>
      <vt:lpstr>微软雅黑</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86139</cp:lastModifiedBy>
  <cp:revision>69</cp:revision>
  <dcterms:created xsi:type="dcterms:W3CDTF">2023-02-14T07:07:00Z</dcterms:created>
  <dcterms:modified xsi:type="dcterms:W3CDTF">2025-06-02T04:45:51Z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ED34CD401E124B9A98DD0816C8260280_11</vt:lpwstr>
  </property>
  <property fmtid="{D5CDD505-2E9C-101B-9397-08002B2CF9AE}" pid="3" name="KSOProductBuildVer">
    <vt:lpwstr>2052-12.1.0.20784</vt:lpwstr>
  </property>
</Properties>
</file>